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slide" Target="slides/slide44.xml"/><Relationship Id="rId25" Type="http://schemas.openxmlformats.org/officeDocument/2006/relationships/slide" Target="slides/slide21.xml"/><Relationship Id="rId47" Type="http://schemas.openxmlformats.org/officeDocument/2006/relationships/slide" Target="slides/slide43.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6" name="Google Shape;1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4" name="Google Shape;19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02" name="Google Shape;2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0" name="Google Shape;2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8" name="Google Shape;2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30" name="Google Shape;23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2" name="Google Shape;24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86" name="Google Shape;28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94" name="Google Shape;294;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9" name="Google Shape;30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8" name="Google Shape;32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6" name="Google Shape;40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8" name="Google Shape;50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4" name="Google Shape;51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2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25" name="Google Shape;52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3" name="Google Shape;53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40" name="Google Shape;54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50" name="Google Shape;55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3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97" name="Google Shape;59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05" name="Google Shape;60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13" name="Google Shape;61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3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22" name="Google Shape;62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3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33" name="Google Shape;63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42" name="Google Shape;64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50" name="Google Shape;65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7" name="Google Shape;137;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56" name="Google Shape;65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4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68" name="Google Shape;66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42: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77" name="Google Shape;67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4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84" name="Google Shape;68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4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0" name="Google Shape;69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3" name="Google Shape;14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62" name="Google Shape;162;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0" name="Google Shape;170;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7" name="Google Shape;27;p4"/>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s://www.youtube.com/watch?v=IbjF5VjniVE" TargetMode="External"/><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en.wikipedia.org/wiki/Geoffrey_Hinton"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en.wikipedia.org/wiki/Yoshua_Bengio" TargetMode="External"/><Relationship Id="rId4" Type="http://schemas.openxmlformats.org/officeDocument/2006/relationships/hyperlink" Target="http://www.iro.umontreal.ca/~bengioy/yoshua_en/" TargetMode="External"/><Relationship Id="rId5" Type="http://schemas.openxmlformats.org/officeDocument/2006/relationships/hyperlink" Target="https://scholar.google.com/citations?user=kukA0LcAAAAJ" TargetMode="External"/><Relationship Id="rId6" Type="http://schemas.openxmlformats.org/officeDocument/2006/relationships/image" Target="../media/image8.png"/><Relationship Id="rId7" Type="http://schemas.openxmlformats.org/officeDocument/2006/relationships/hyperlink" Target="http://www.iro.umontreal.ca/~bengioy/talks/DL-Tutorial-NIPS2015.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en.wikipedia.org/wiki/Ian_Goodfellow" TargetMode="External"/><Relationship Id="rId4" Type="http://schemas.openxmlformats.org/officeDocument/2006/relationships/hyperlink" Target="https://arxiv.org/pdf/1406.2661v1.pdf" TargetMode="External"/><Relationship Id="rId5" Type="http://schemas.openxmlformats.org/officeDocument/2006/relationships/image" Target="../media/image9.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en.wikipedia.org/wiki/Long_short-term_memory" TargetMode="External"/><Relationship Id="rId4" Type="http://schemas.openxmlformats.org/officeDocument/2006/relationships/image" Target="../media/image21.png"/><Relationship Id="rId5" Type="http://schemas.openxmlformats.org/officeDocument/2006/relationships/hyperlink" Target="http://www.bioinf.jku.at/people/hochreiter/" TargetMode="External"/><Relationship Id="rId6" Type="http://schemas.openxmlformats.org/officeDocument/2006/relationships/hyperlink" Target="http://people.idsia.ch/~juergen/" TargetMode="External"/><Relationship Id="rId7" Type="http://schemas.openxmlformats.org/officeDocument/2006/relationships/image" Target="../media/image4.png"/><Relationship Id="rId8"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24.jpg"/><Relationship Id="rId8" Type="http://schemas.openxmlformats.org/officeDocument/2006/relationships/image" Target="../media/image28.jpg"/></Relationships>
</file>

<file path=ppt/slides/_rels/slide16.xml.rels><?xml version="1.0" encoding="UTF-8" standalone="yes"?><Relationships xmlns="http://schemas.openxmlformats.org/package/2006/relationships"><Relationship Id="rId20" Type="http://schemas.openxmlformats.org/officeDocument/2006/relationships/image" Target="../media/image42.png"/><Relationship Id="rId11" Type="http://schemas.openxmlformats.org/officeDocument/2006/relationships/image" Target="../media/image27.png"/><Relationship Id="rId22" Type="http://schemas.openxmlformats.org/officeDocument/2006/relationships/image" Target="../media/image44.png"/><Relationship Id="rId10" Type="http://schemas.openxmlformats.org/officeDocument/2006/relationships/image" Target="../media/image39.jpg"/><Relationship Id="rId21" Type="http://schemas.openxmlformats.org/officeDocument/2006/relationships/image" Target="../media/image41.png"/><Relationship Id="rId13" Type="http://schemas.openxmlformats.org/officeDocument/2006/relationships/image" Target="../media/image36.png"/><Relationship Id="rId12" Type="http://schemas.openxmlformats.org/officeDocument/2006/relationships/image" Target="../media/image25.jp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32.png"/><Relationship Id="rId9" Type="http://schemas.openxmlformats.org/officeDocument/2006/relationships/image" Target="../media/image26.png"/><Relationship Id="rId15" Type="http://schemas.openxmlformats.org/officeDocument/2006/relationships/image" Target="../media/image78.png"/><Relationship Id="rId14" Type="http://schemas.openxmlformats.org/officeDocument/2006/relationships/image" Target="../media/image31.jpg"/><Relationship Id="rId17" Type="http://schemas.openxmlformats.org/officeDocument/2006/relationships/image" Target="../media/image29.png"/><Relationship Id="rId16" Type="http://schemas.openxmlformats.org/officeDocument/2006/relationships/image" Target="../media/image33.png"/><Relationship Id="rId5" Type="http://schemas.openxmlformats.org/officeDocument/2006/relationships/image" Target="../media/image23.jpg"/><Relationship Id="rId19" Type="http://schemas.openxmlformats.org/officeDocument/2006/relationships/image" Target="../media/image38.png"/><Relationship Id="rId6" Type="http://schemas.openxmlformats.org/officeDocument/2006/relationships/image" Target="../media/image22.png"/><Relationship Id="rId18" Type="http://schemas.openxmlformats.org/officeDocument/2006/relationships/image" Target="../media/image34.png"/><Relationship Id="rId7" Type="http://schemas.openxmlformats.org/officeDocument/2006/relationships/image" Target="../media/image30.png"/><Relationship Id="rId8"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2.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5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61.png"/><Relationship Id="rId5"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66.png"/><Relationship Id="rId7"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7.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blog.openai.com/evolution-strategies/" TargetMode="External"/><Relationship Id="rId4" Type="http://schemas.openxmlformats.org/officeDocument/2006/relationships/image" Target="../media/image73.png"/><Relationship Id="rId5" Type="http://schemas.openxmlformats.org/officeDocument/2006/relationships/image" Target="../media/image82.png"/><Relationship Id="rId6"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papers.nips.cc/paper/4824-imagenet-classification-with-deep-convolutional-neural-networks.pdf" TargetMode="External"/><Relationship Id="rId4" Type="http://schemas.openxmlformats.org/officeDocument/2006/relationships/image" Target="../media/image75.png"/><Relationship Id="rId5"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2.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www.cv-foundation.org/openaccess/content_cvpr_2015/papers/Szegedy_Going_Deeper_With_2015_CVPR_paper.pdf" TargetMode="Externa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5.png"/><Relationship Id="rId4" Type="http://schemas.openxmlformats.org/officeDocument/2006/relationships/hyperlink" Target="http://demishassabis.com/" TargetMode="External"/><Relationship Id="rId9" Type="http://schemas.openxmlformats.org/officeDocument/2006/relationships/image" Target="../media/image80.png"/><Relationship Id="rId5" Type="http://schemas.openxmlformats.org/officeDocument/2006/relationships/hyperlink" Target="https://en.wikipedia.org/wiki/Demis_Hassabis" TargetMode="External"/><Relationship Id="rId6" Type="http://schemas.openxmlformats.org/officeDocument/2006/relationships/hyperlink" Target="https://arxiv.org/pdf/1312.5602v1.pdf" TargetMode="External"/><Relationship Id="rId7" Type="http://schemas.openxmlformats.org/officeDocument/2006/relationships/hyperlink" Target="https://en.wikipedia.org/wiki/AlphaGo" TargetMode="External"/><Relationship Id="rId8"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cs.stanford.edu/~quocle/" TargetMode="External"/><Relationship Id="rId4" Type="http://schemas.openxmlformats.org/officeDocument/2006/relationships/image" Target="../media/image79.jpg"/><Relationship Id="rId5" Type="http://schemas.openxmlformats.org/officeDocument/2006/relationships/image" Target="../media/image84.png"/><Relationship Id="rId6" Type="http://schemas.openxmlformats.org/officeDocument/2006/relationships/hyperlink" Target="https://arxiv.org/pdf/1609.08144v2.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hyperlink" Target="https://en.wikipedia.org/wiki/Andrew_Ng" TargetMode="External"/><Relationship Id="rId5" Type="http://schemas.openxmlformats.org/officeDocument/2006/relationships/hyperlink" Target="https://www.coursera.org/learn/machine-learning" TargetMode="External"/><Relationship Id="rId6" Type="http://schemas.openxmlformats.org/officeDocument/2006/relationships/hyperlink" Target="https://www.facebook.com/andrew.ng.96/videos/1268821713173733/" TargetMode="External"/><Relationship Id="rId7" Type="http://schemas.openxmlformats.org/officeDocument/2006/relationships/hyperlink" Target="https://www.youtube.com/watch?v=21EiKfQYZX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 Id="rId4" Type="http://schemas.openxmlformats.org/officeDocument/2006/relationships/image" Target="../media/image18.png"/><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nvSpPr>
        <p:spPr>
          <a:xfrm>
            <a:off x="3047147" y="2279791"/>
            <a:ext cx="5674500" cy="246365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dk1"/>
                </a:solidFill>
                <a:latin typeface="Calibri"/>
                <a:ea typeface="Calibri"/>
                <a:cs typeface="Calibri"/>
                <a:sym typeface="Calibri"/>
              </a:rPr>
              <a:t>What  Is  AI</a:t>
            </a:r>
            <a:endParaRPr/>
          </a:p>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chemeClr val="dk1"/>
                </a:solidFill>
                <a:latin typeface="Calibri"/>
                <a:ea typeface="Calibri"/>
                <a:cs typeface="Calibri"/>
                <a:sym typeface="Calibri"/>
              </a:rPr>
              <a:t>Deep Learning</a:t>
            </a:r>
            <a:endParaRPr b="1" i="0" sz="6600" u="none" cap="none" strike="noStrike">
              <a:solidFill>
                <a:schemeClr val="dk1"/>
              </a:solidFill>
              <a:latin typeface="Calibri"/>
              <a:ea typeface="Calibri"/>
              <a:cs typeface="Calibri"/>
              <a:sym typeface="Calibri"/>
            </a:endParaRPr>
          </a:p>
        </p:txBody>
      </p:sp>
      <p:sp>
        <p:nvSpPr>
          <p:cNvPr id="89" name="Google Shape;89;p13"/>
          <p:cNvSpPr txBox="1"/>
          <p:nvPr/>
        </p:nvSpPr>
        <p:spPr>
          <a:xfrm>
            <a:off x="413650" y="5797125"/>
            <a:ext cx="180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Lev Selector</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February 12, 2021</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2"/>
          <p:cNvPicPr preferRelativeResize="0"/>
          <p:nvPr/>
        </p:nvPicPr>
        <p:blipFill rotWithShape="1">
          <a:blip r:embed="rId3">
            <a:alphaModFix/>
          </a:blip>
          <a:srcRect b="0" l="0" r="0" t="0"/>
          <a:stretch/>
        </p:blipFill>
        <p:spPr>
          <a:xfrm>
            <a:off x="325438" y="301625"/>
            <a:ext cx="3112908" cy="3112908"/>
          </a:xfrm>
          <a:prstGeom prst="rect">
            <a:avLst/>
          </a:prstGeom>
          <a:noFill/>
          <a:ln>
            <a:noFill/>
          </a:ln>
        </p:spPr>
      </p:pic>
      <p:sp>
        <p:nvSpPr>
          <p:cNvPr id="189" name="Google Shape;189;p22"/>
          <p:cNvSpPr txBox="1"/>
          <p:nvPr/>
        </p:nvSpPr>
        <p:spPr>
          <a:xfrm>
            <a:off x="185195" y="4514850"/>
            <a:ext cx="6076709"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Credited with inventing Convolutional Neural Networks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in his 1998 paper on LeNets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hlink"/>
                </a:solidFill>
                <a:latin typeface="Calibri"/>
                <a:ea typeface="Calibri"/>
                <a:cs typeface="Calibri"/>
                <a:sym typeface="Calibri"/>
                <a:hlinkClick r:id="rId4"/>
              </a:rPr>
              <a:t>https://www.youtube.com/watch?v=IbjF5VjniVE</a:t>
            </a:r>
            <a:endParaRPr b="0" i="0" sz="1800" u="none" cap="none" strike="noStrike">
              <a:solidFill>
                <a:schemeClr val="dk1"/>
              </a:solidFill>
              <a:latin typeface="Calibri"/>
              <a:ea typeface="Calibri"/>
              <a:cs typeface="Calibri"/>
              <a:sym typeface="Calibri"/>
            </a:endParaRPr>
          </a:p>
        </p:txBody>
      </p:sp>
      <p:pic>
        <p:nvPicPr>
          <p:cNvPr id="190" name="Google Shape;190;p22"/>
          <p:cNvPicPr preferRelativeResize="0"/>
          <p:nvPr/>
        </p:nvPicPr>
        <p:blipFill rotWithShape="1">
          <a:blip r:embed="rId5">
            <a:alphaModFix/>
          </a:blip>
          <a:srcRect b="0" l="0" r="0" t="0"/>
          <a:stretch/>
        </p:blipFill>
        <p:spPr>
          <a:xfrm>
            <a:off x="4332942" y="216693"/>
            <a:ext cx="7692099" cy="3197839"/>
          </a:xfrm>
          <a:prstGeom prst="rect">
            <a:avLst/>
          </a:prstGeom>
          <a:noFill/>
          <a:ln>
            <a:noFill/>
          </a:ln>
        </p:spPr>
      </p:pic>
      <p:sp>
        <p:nvSpPr>
          <p:cNvPr id="191" name="Google Shape;191;p22"/>
          <p:cNvSpPr txBox="1"/>
          <p:nvPr/>
        </p:nvSpPr>
        <p:spPr>
          <a:xfrm>
            <a:off x="416689" y="3565003"/>
            <a:ext cx="3916253"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Yann LeCun (NYU, FB)</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nvSpPr>
        <p:spPr>
          <a:xfrm>
            <a:off x="194626" y="4297972"/>
            <a:ext cx="5076622"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University of Toronto &amp; Google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3"/>
              </a:rPr>
              <a:t>https://en.wikipedia.org/wiki/Geoffrey_Hinton</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id="197" name="Google Shape;197;p23"/>
          <p:cNvPicPr preferRelativeResize="0"/>
          <p:nvPr/>
        </p:nvPicPr>
        <p:blipFill rotWithShape="1">
          <a:blip r:embed="rId4">
            <a:alphaModFix/>
          </a:blip>
          <a:srcRect b="0" l="0" r="0" t="0"/>
          <a:stretch/>
        </p:blipFill>
        <p:spPr>
          <a:xfrm>
            <a:off x="194626" y="215900"/>
            <a:ext cx="2794000" cy="3517900"/>
          </a:xfrm>
          <a:prstGeom prst="rect">
            <a:avLst/>
          </a:prstGeom>
          <a:noFill/>
          <a:ln>
            <a:noFill/>
          </a:ln>
        </p:spPr>
      </p:pic>
      <p:sp>
        <p:nvSpPr>
          <p:cNvPr id="198" name="Google Shape;198;p23"/>
          <p:cNvSpPr txBox="1"/>
          <p:nvPr/>
        </p:nvSpPr>
        <p:spPr>
          <a:xfrm>
            <a:off x="5042647" y="393540"/>
            <a:ext cx="7029748" cy="524077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Three decades ago, Hinton was already making his mark on deep learning, co-inventing </a:t>
            </a:r>
            <a:r>
              <a:rPr b="1" i="0" lang="en-US" sz="2000" u="none" cap="none" strike="noStrike">
                <a:solidFill>
                  <a:srgbClr val="FF0000"/>
                </a:solidFill>
                <a:latin typeface="Calibri"/>
                <a:ea typeface="Calibri"/>
                <a:cs typeface="Calibri"/>
                <a:sym typeface="Calibri"/>
              </a:rPr>
              <a:t>Boltzmann machines, backpropagation, and contrastive divergence</a:t>
            </a:r>
            <a:r>
              <a:rPr b="0" i="0" lang="en-US" sz="2000" u="none" cap="none" strike="noStrike">
                <a:solidFill>
                  <a:schemeClr val="dk1"/>
                </a:solidFill>
                <a:latin typeface="Calibri"/>
                <a:ea typeface="Calibri"/>
                <a:cs typeface="Calibri"/>
                <a:sym typeface="Calibri"/>
              </a:rPr>
              <a:t>. </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But it wasn’t until the computing power managed to scale to meet the demands of deep learning that Hinton truly began to get the wider recognition outside of academia he deserved. </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In 2004, he co-founded Neural Computation and Adaptive Perception, a handpicked, invite-only group of researchers from across the fields of physics, neuroscience and engineering. </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He also founded DNNResearch, which was acquired by Google.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Since then, he’s been working on the </a:t>
            </a:r>
            <a:r>
              <a:rPr b="1" i="0" lang="en-US" sz="2000" u="none" cap="none" strike="noStrike">
                <a:solidFill>
                  <a:srgbClr val="FF0000"/>
                </a:solidFill>
                <a:latin typeface="Calibri"/>
                <a:ea typeface="Calibri"/>
                <a:cs typeface="Calibri"/>
                <a:sym typeface="Calibri"/>
              </a:rPr>
              <a:t>Google “Brain”</a:t>
            </a:r>
            <a:r>
              <a:rPr b="0" i="0" lang="en-US" sz="2000" u="none" cap="none" strike="noStrike">
                <a:solidFill>
                  <a:schemeClr val="dk1"/>
                </a:solidFill>
                <a:latin typeface="Calibri"/>
                <a:ea typeface="Calibri"/>
                <a:cs typeface="Calibri"/>
                <a:sym typeface="Calibri"/>
              </a:rPr>
              <a:t> neural network project, and helping to dramatically improve Google’s image recognition and Android’s audio recognition capabilities.</a:t>
            </a:r>
            <a:endParaRPr b="0" i="0" sz="1400" u="none" cap="none" strike="noStrike">
              <a:solidFill>
                <a:srgbClr val="000000"/>
              </a:solidFill>
              <a:latin typeface="Arial"/>
              <a:ea typeface="Arial"/>
              <a:cs typeface="Arial"/>
              <a:sym typeface="Arial"/>
            </a:endParaRPr>
          </a:p>
        </p:txBody>
      </p:sp>
      <p:sp>
        <p:nvSpPr>
          <p:cNvPr id="199" name="Google Shape;199;p23"/>
          <p:cNvSpPr txBox="1"/>
          <p:nvPr/>
        </p:nvSpPr>
        <p:spPr>
          <a:xfrm>
            <a:off x="194626" y="3831220"/>
            <a:ext cx="301156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Geoffrey Hinton</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nvSpPr>
        <p:spPr>
          <a:xfrm>
            <a:off x="129893" y="3805058"/>
            <a:ext cx="7525688" cy="14773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Full Professor, head of the Montreal Institute for Learning Algorithms.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Most noted for his work on artificial neural networks and deep learning.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3"/>
              </a:rPr>
              <a:t>https://en.wikipedia.org/wiki/Yoshua_Bengio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4"/>
              </a:rPr>
              <a:t>http://www.iro.umontreal.ca/~bengioy/yoshua_en/</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5"/>
              </a:rPr>
              <a:t>https://scholar.google.com/citations?user=kukA0LcAAAAJ</a:t>
            </a:r>
            <a:endParaRPr b="0" i="0" sz="1800" u="none" cap="none" strike="noStrike">
              <a:solidFill>
                <a:schemeClr val="dk1"/>
              </a:solidFill>
              <a:latin typeface="Calibri"/>
              <a:ea typeface="Calibri"/>
              <a:cs typeface="Calibri"/>
              <a:sym typeface="Calibri"/>
            </a:endParaRPr>
          </a:p>
        </p:txBody>
      </p:sp>
      <p:pic>
        <p:nvPicPr>
          <p:cNvPr id="205" name="Google Shape;205;p24"/>
          <p:cNvPicPr preferRelativeResize="0"/>
          <p:nvPr/>
        </p:nvPicPr>
        <p:blipFill rotWithShape="1">
          <a:blip r:embed="rId6">
            <a:alphaModFix/>
          </a:blip>
          <a:srcRect b="0" l="0" r="0" t="0"/>
          <a:stretch/>
        </p:blipFill>
        <p:spPr>
          <a:xfrm>
            <a:off x="93026" y="101601"/>
            <a:ext cx="2605018" cy="3086200"/>
          </a:xfrm>
          <a:prstGeom prst="rect">
            <a:avLst/>
          </a:prstGeom>
          <a:noFill/>
          <a:ln>
            <a:noFill/>
          </a:ln>
        </p:spPr>
      </p:pic>
      <p:sp>
        <p:nvSpPr>
          <p:cNvPr id="206" name="Google Shape;206;p24"/>
          <p:cNvSpPr txBox="1"/>
          <p:nvPr/>
        </p:nvSpPr>
        <p:spPr>
          <a:xfrm>
            <a:off x="93026" y="3204042"/>
            <a:ext cx="2939541"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Yoshua Bengio</a:t>
            </a:r>
            <a:endParaRPr b="0" i="0" sz="3200" u="none" cap="none" strike="noStrike">
              <a:solidFill>
                <a:schemeClr val="dk1"/>
              </a:solidFill>
              <a:latin typeface="Calibri"/>
              <a:ea typeface="Calibri"/>
              <a:cs typeface="Calibri"/>
              <a:sym typeface="Calibri"/>
            </a:endParaRPr>
          </a:p>
        </p:txBody>
      </p:sp>
      <p:sp>
        <p:nvSpPr>
          <p:cNvPr id="207" name="Google Shape;207;p24"/>
          <p:cNvSpPr txBox="1"/>
          <p:nvPr/>
        </p:nvSpPr>
        <p:spPr>
          <a:xfrm>
            <a:off x="129893" y="5529294"/>
            <a:ext cx="7396223"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Very good pictorial tutorial: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r>
              <a:rPr b="0" i="0" lang="en-US" sz="1800" u="sng" cap="none" strike="noStrike">
                <a:solidFill>
                  <a:schemeClr val="hlink"/>
                </a:solidFill>
                <a:latin typeface="Calibri"/>
                <a:ea typeface="Calibri"/>
                <a:cs typeface="Calibri"/>
                <a:sym typeface="Calibri"/>
                <a:hlinkClick r:id="rId7"/>
              </a:rPr>
              <a:t>http://www.iro.umontreal.ca/~bengioy/talks/DL-Tutorial-NIPS2015.pdf</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nvSpPr>
        <p:spPr>
          <a:xfrm>
            <a:off x="194626" y="4097389"/>
            <a:ext cx="6576564" cy="14773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Staff Research Scientist at Google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Student of Yoshua Bengio.</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hlink"/>
                </a:solidFill>
                <a:latin typeface="Calibri"/>
                <a:ea typeface="Calibri"/>
                <a:cs typeface="Calibri"/>
                <a:sym typeface="Calibri"/>
                <a:hlinkClick r:id="rId3"/>
              </a:rPr>
              <a:t>https://en.wikipedia.org/wiki/Ian_Goodfellow</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Generative Adversarial Nets (2014)</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hlink"/>
                </a:solidFill>
                <a:latin typeface="Calibri"/>
                <a:ea typeface="Calibri"/>
                <a:cs typeface="Calibri"/>
                <a:sym typeface="Calibri"/>
                <a:hlinkClick r:id="rId4"/>
              </a:rPr>
              <a:t>https://arxiv.org/pdf/1406.2661v1.pdf</a:t>
            </a:r>
            <a:endParaRPr b="0" i="0" sz="1800" u="none" cap="none" strike="noStrike">
              <a:solidFill>
                <a:schemeClr val="dk1"/>
              </a:solidFill>
              <a:latin typeface="Calibri"/>
              <a:ea typeface="Calibri"/>
              <a:cs typeface="Calibri"/>
              <a:sym typeface="Calibri"/>
            </a:endParaRPr>
          </a:p>
        </p:txBody>
      </p:sp>
      <p:pic>
        <p:nvPicPr>
          <p:cNvPr id="213" name="Google Shape;213;p25"/>
          <p:cNvPicPr preferRelativeResize="0"/>
          <p:nvPr/>
        </p:nvPicPr>
        <p:blipFill rotWithShape="1">
          <a:blip r:embed="rId5">
            <a:alphaModFix/>
          </a:blip>
          <a:srcRect b="0" l="0" r="0" t="0"/>
          <a:stretch/>
        </p:blipFill>
        <p:spPr>
          <a:xfrm>
            <a:off x="194626" y="168910"/>
            <a:ext cx="2362200" cy="2362200"/>
          </a:xfrm>
          <a:prstGeom prst="rect">
            <a:avLst/>
          </a:prstGeom>
          <a:noFill/>
          <a:ln>
            <a:noFill/>
          </a:ln>
        </p:spPr>
      </p:pic>
      <p:pic>
        <p:nvPicPr>
          <p:cNvPr id="214" name="Google Shape;214;p25"/>
          <p:cNvPicPr preferRelativeResize="0"/>
          <p:nvPr/>
        </p:nvPicPr>
        <p:blipFill rotWithShape="1">
          <a:blip r:embed="rId6">
            <a:alphaModFix/>
          </a:blip>
          <a:srcRect b="0" l="0" r="0" t="0"/>
          <a:stretch/>
        </p:blipFill>
        <p:spPr>
          <a:xfrm>
            <a:off x="5639798" y="168910"/>
            <a:ext cx="6515100" cy="3187700"/>
          </a:xfrm>
          <a:prstGeom prst="rect">
            <a:avLst/>
          </a:prstGeom>
          <a:noFill/>
          <a:ln>
            <a:noFill/>
          </a:ln>
        </p:spPr>
      </p:pic>
      <p:sp>
        <p:nvSpPr>
          <p:cNvPr id="215" name="Google Shape;215;p25"/>
          <p:cNvSpPr txBox="1"/>
          <p:nvPr/>
        </p:nvSpPr>
        <p:spPr>
          <a:xfrm>
            <a:off x="194626" y="2662177"/>
            <a:ext cx="3324078"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Ian Goodfellow</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nvSpPr>
        <p:spPr>
          <a:xfrm>
            <a:off x="130772" y="4366178"/>
            <a:ext cx="11829734" cy="23391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LSTM - Long short-term memory (1997)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Hochreiter, Sepp; and Schmidhuber, Jürgen; Long Short-Term Memory, Neural Computation, 9(8):1735–1780, 1997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sng" cap="none" strike="noStrike">
                <a:solidFill>
                  <a:schemeClr val="hlink"/>
                </a:solidFill>
                <a:latin typeface="Calibri"/>
                <a:ea typeface="Calibri"/>
                <a:cs typeface="Calibri"/>
                <a:sym typeface="Calibri"/>
                <a:hlinkClick r:id="rId3"/>
              </a:rPr>
              <a:t>https://en.wikipedia.org/wiki/Long_short-term_memory</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Unlike traditional RNNs, an LSTM network is well-suited to learn from experience to classify, process and predict time series when there are time lags of unknown size and bound between important events.</a:t>
            </a:r>
            <a:endParaRPr b="0" i="0" sz="1400" u="none" cap="none" strike="noStrike">
              <a:solidFill>
                <a:srgbClr val="000000"/>
              </a:solidFill>
              <a:latin typeface="Arial"/>
              <a:ea typeface="Arial"/>
              <a:cs typeface="Arial"/>
              <a:sym typeface="Arial"/>
            </a:endParaRPr>
          </a:p>
        </p:txBody>
      </p:sp>
      <p:pic>
        <p:nvPicPr>
          <p:cNvPr id="221" name="Google Shape;221;p26"/>
          <p:cNvPicPr preferRelativeResize="0"/>
          <p:nvPr/>
        </p:nvPicPr>
        <p:blipFill rotWithShape="1">
          <a:blip r:embed="rId4">
            <a:alphaModFix/>
          </a:blip>
          <a:srcRect b="0" l="0" r="0" t="0"/>
          <a:stretch/>
        </p:blipFill>
        <p:spPr>
          <a:xfrm>
            <a:off x="130772" y="134395"/>
            <a:ext cx="2794000" cy="3302000"/>
          </a:xfrm>
          <a:prstGeom prst="rect">
            <a:avLst/>
          </a:prstGeom>
          <a:noFill/>
          <a:ln>
            <a:noFill/>
          </a:ln>
        </p:spPr>
      </p:pic>
      <p:sp>
        <p:nvSpPr>
          <p:cNvPr id="222" name="Google Shape;222;p26"/>
          <p:cNvSpPr txBox="1"/>
          <p:nvPr/>
        </p:nvSpPr>
        <p:spPr>
          <a:xfrm>
            <a:off x="130773" y="3482981"/>
            <a:ext cx="3109732"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Sepp Hochreiter, Austria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 - </a:t>
            </a:r>
            <a:r>
              <a:rPr b="0" i="0" lang="en-US" sz="1200" u="sng" cap="none" strike="noStrike">
                <a:solidFill>
                  <a:schemeClr val="hlink"/>
                </a:solidFill>
                <a:latin typeface="Calibri"/>
                <a:ea typeface="Calibri"/>
                <a:cs typeface="Calibri"/>
                <a:sym typeface="Calibri"/>
                <a:hlinkClick r:id="rId5"/>
              </a:rPr>
              <a:t>http://www.bioinf.jku.at/people/hochreiter/</a:t>
            </a:r>
            <a:endParaRPr b="0" i="0" sz="1200" u="none" cap="none" strike="noStrike">
              <a:solidFill>
                <a:schemeClr val="dk1"/>
              </a:solidFill>
              <a:latin typeface="Calibri"/>
              <a:ea typeface="Calibri"/>
              <a:cs typeface="Calibri"/>
              <a:sym typeface="Calibri"/>
            </a:endParaRPr>
          </a:p>
        </p:txBody>
      </p:sp>
      <p:sp>
        <p:nvSpPr>
          <p:cNvPr id="223" name="Google Shape;223;p26"/>
          <p:cNvSpPr txBox="1"/>
          <p:nvPr/>
        </p:nvSpPr>
        <p:spPr>
          <a:xfrm>
            <a:off x="3569115" y="3489830"/>
            <a:ext cx="370389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Jürgen Schmidhuber, Switzerland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6"/>
              </a:rPr>
              <a:t>http://people.idsia.ch/~juergen/</a:t>
            </a:r>
            <a:endParaRPr b="0" i="0" sz="1800" u="none" cap="none" strike="noStrike">
              <a:solidFill>
                <a:schemeClr val="dk1"/>
              </a:solidFill>
              <a:latin typeface="Calibri"/>
              <a:ea typeface="Calibri"/>
              <a:cs typeface="Calibri"/>
              <a:sym typeface="Calibri"/>
            </a:endParaRPr>
          </a:p>
        </p:txBody>
      </p:sp>
      <p:pic>
        <p:nvPicPr>
          <p:cNvPr id="224" name="Google Shape;224;p26"/>
          <p:cNvPicPr preferRelativeResize="0"/>
          <p:nvPr/>
        </p:nvPicPr>
        <p:blipFill rotWithShape="1">
          <a:blip r:embed="rId7">
            <a:alphaModFix/>
          </a:blip>
          <a:srcRect b="0" l="0" r="0" t="0"/>
          <a:stretch/>
        </p:blipFill>
        <p:spPr>
          <a:xfrm>
            <a:off x="3569115" y="193170"/>
            <a:ext cx="3175000" cy="3175000"/>
          </a:xfrm>
          <a:prstGeom prst="rect">
            <a:avLst/>
          </a:prstGeom>
          <a:noFill/>
          <a:ln>
            <a:noFill/>
          </a:ln>
        </p:spPr>
      </p:pic>
      <p:pic>
        <p:nvPicPr>
          <p:cNvPr id="225" name="Google Shape;225;p26"/>
          <p:cNvPicPr preferRelativeResize="0"/>
          <p:nvPr/>
        </p:nvPicPr>
        <p:blipFill rotWithShape="1">
          <a:blip r:embed="rId8">
            <a:alphaModFix/>
          </a:blip>
          <a:srcRect b="0" l="0" r="0" t="0"/>
          <a:stretch/>
        </p:blipFill>
        <p:spPr>
          <a:xfrm>
            <a:off x="7759692" y="616283"/>
            <a:ext cx="3810000" cy="2171700"/>
          </a:xfrm>
          <a:prstGeom prst="rect">
            <a:avLst/>
          </a:prstGeom>
          <a:noFill/>
          <a:ln>
            <a:noFill/>
          </a:ln>
        </p:spPr>
      </p:pic>
      <p:sp>
        <p:nvSpPr>
          <p:cNvPr id="226" name="Google Shape;226;p26"/>
          <p:cNvSpPr txBox="1"/>
          <p:nvPr/>
        </p:nvSpPr>
        <p:spPr>
          <a:xfrm>
            <a:off x="7759692" y="2787983"/>
            <a:ext cx="4042458"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 simple LSTM block with only input, output, and forget gates.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LSTM blocks may have more gates.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nvSpPr>
        <p:spPr>
          <a:xfrm>
            <a:off x="0" y="2377265"/>
            <a:ext cx="2685327"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Elon Musk</a:t>
            </a:r>
            <a:endParaRPr b="0" i="0" sz="1400" u="none" cap="none" strike="noStrike">
              <a:solidFill>
                <a:srgbClr val="000000"/>
              </a:solidFill>
              <a:latin typeface="Arial"/>
              <a:ea typeface="Arial"/>
              <a:cs typeface="Arial"/>
              <a:sym typeface="Arial"/>
            </a:endParaRPr>
          </a:p>
        </p:txBody>
      </p:sp>
      <p:sp>
        <p:nvSpPr>
          <p:cNvPr id="233" name="Google Shape;233;p27"/>
          <p:cNvSpPr txBox="1"/>
          <p:nvPr/>
        </p:nvSpPr>
        <p:spPr>
          <a:xfrm>
            <a:off x="11199" y="3442567"/>
            <a:ext cx="8195252" cy="2308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PayPal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Tesla (self-driving electric cars)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SpaceX (Space ships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Open AI (open source AI)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Neurolink (integrate the human brain with AI – implantable interfaces)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Hyperloop - high-speed transportation system - reduced-pressure tubes, linear induction motors and air compressors.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Boring Company – to dig tunnels.</a:t>
            </a:r>
            <a:endParaRPr b="0" i="0" sz="1400" u="none" cap="none" strike="noStrike">
              <a:solidFill>
                <a:srgbClr val="000000"/>
              </a:solidFill>
              <a:latin typeface="Arial"/>
              <a:ea typeface="Arial"/>
              <a:cs typeface="Arial"/>
              <a:sym typeface="Arial"/>
            </a:endParaRPr>
          </a:p>
        </p:txBody>
      </p:sp>
      <p:pic>
        <p:nvPicPr>
          <p:cNvPr id="234" name="Google Shape;234;p27"/>
          <p:cNvPicPr preferRelativeResize="0"/>
          <p:nvPr/>
        </p:nvPicPr>
        <p:blipFill rotWithShape="1">
          <a:blip r:embed="rId3">
            <a:alphaModFix/>
          </a:blip>
          <a:srcRect b="0" l="0" r="0" t="0"/>
          <a:stretch/>
        </p:blipFill>
        <p:spPr>
          <a:xfrm>
            <a:off x="6445568" y="72503"/>
            <a:ext cx="5638800" cy="1435100"/>
          </a:xfrm>
          <a:prstGeom prst="rect">
            <a:avLst/>
          </a:prstGeom>
          <a:noFill/>
          <a:ln>
            <a:noFill/>
          </a:ln>
        </p:spPr>
      </p:pic>
      <p:pic>
        <p:nvPicPr>
          <p:cNvPr id="235" name="Google Shape;235;p27"/>
          <p:cNvPicPr preferRelativeResize="0"/>
          <p:nvPr/>
        </p:nvPicPr>
        <p:blipFill rotWithShape="1">
          <a:blip r:embed="rId4">
            <a:alphaModFix/>
          </a:blip>
          <a:srcRect b="0" l="0" r="0" t="0"/>
          <a:stretch/>
        </p:blipFill>
        <p:spPr>
          <a:xfrm>
            <a:off x="8591868" y="1507603"/>
            <a:ext cx="3492500" cy="2324100"/>
          </a:xfrm>
          <a:prstGeom prst="rect">
            <a:avLst/>
          </a:prstGeom>
          <a:noFill/>
          <a:ln>
            <a:noFill/>
          </a:ln>
        </p:spPr>
      </p:pic>
      <p:pic>
        <p:nvPicPr>
          <p:cNvPr id="236" name="Google Shape;236;p27"/>
          <p:cNvPicPr preferRelativeResize="0"/>
          <p:nvPr/>
        </p:nvPicPr>
        <p:blipFill rotWithShape="1">
          <a:blip r:embed="rId5">
            <a:alphaModFix/>
          </a:blip>
          <a:srcRect b="0" l="0" r="0" t="0"/>
          <a:stretch/>
        </p:blipFill>
        <p:spPr>
          <a:xfrm>
            <a:off x="8591868" y="3950504"/>
            <a:ext cx="3492500" cy="2324100"/>
          </a:xfrm>
          <a:prstGeom prst="rect">
            <a:avLst/>
          </a:prstGeom>
          <a:noFill/>
          <a:ln>
            <a:noFill/>
          </a:ln>
        </p:spPr>
      </p:pic>
      <p:pic>
        <p:nvPicPr>
          <p:cNvPr id="237" name="Google Shape;237;p27"/>
          <p:cNvPicPr preferRelativeResize="0"/>
          <p:nvPr/>
        </p:nvPicPr>
        <p:blipFill rotWithShape="1">
          <a:blip r:embed="rId6">
            <a:alphaModFix/>
          </a:blip>
          <a:srcRect b="0" l="0" r="0" t="0"/>
          <a:stretch/>
        </p:blipFill>
        <p:spPr>
          <a:xfrm>
            <a:off x="6225251" y="2283749"/>
            <a:ext cx="1981200" cy="1981200"/>
          </a:xfrm>
          <a:prstGeom prst="rect">
            <a:avLst/>
          </a:prstGeom>
          <a:noFill/>
          <a:ln>
            <a:noFill/>
          </a:ln>
        </p:spPr>
      </p:pic>
      <p:pic>
        <p:nvPicPr>
          <p:cNvPr id="238" name="Google Shape;238;p27"/>
          <p:cNvPicPr preferRelativeResize="0"/>
          <p:nvPr/>
        </p:nvPicPr>
        <p:blipFill rotWithShape="1">
          <a:blip r:embed="rId7">
            <a:alphaModFix/>
          </a:blip>
          <a:srcRect b="0" l="0" r="0" t="0"/>
          <a:stretch/>
        </p:blipFill>
        <p:spPr>
          <a:xfrm>
            <a:off x="4360597" y="535809"/>
            <a:ext cx="2023643" cy="1655340"/>
          </a:xfrm>
          <a:prstGeom prst="rect">
            <a:avLst/>
          </a:prstGeom>
          <a:noFill/>
          <a:ln>
            <a:noFill/>
          </a:ln>
        </p:spPr>
      </p:pic>
      <p:pic>
        <p:nvPicPr>
          <p:cNvPr id="239" name="Google Shape;239;p27"/>
          <p:cNvPicPr preferRelativeResize="0"/>
          <p:nvPr/>
        </p:nvPicPr>
        <p:blipFill rotWithShape="1">
          <a:blip r:embed="rId8">
            <a:alphaModFix/>
          </a:blip>
          <a:srcRect b="0" l="0" r="0" t="0"/>
          <a:stretch/>
        </p:blipFill>
        <p:spPr>
          <a:xfrm>
            <a:off x="0" y="-1"/>
            <a:ext cx="4226248" cy="23772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nvSpPr>
        <p:spPr>
          <a:xfrm>
            <a:off x="6255452" y="1863987"/>
            <a:ext cx="200526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Michael I Jordan</a:t>
            </a:r>
            <a:endParaRPr b="0" i="0" sz="1400" u="none" cap="none" strike="noStrike">
              <a:solidFill>
                <a:srgbClr val="000000"/>
              </a:solidFill>
              <a:latin typeface="Arial"/>
              <a:ea typeface="Arial"/>
              <a:cs typeface="Arial"/>
              <a:sym typeface="Arial"/>
            </a:endParaRPr>
          </a:p>
        </p:txBody>
      </p:sp>
      <p:pic>
        <p:nvPicPr>
          <p:cNvPr id="245" name="Google Shape;245;p28"/>
          <p:cNvPicPr preferRelativeResize="0"/>
          <p:nvPr/>
        </p:nvPicPr>
        <p:blipFill rotWithShape="1">
          <a:blip r:embed="rId3">
            <a:alphaModFix/>
          </a:blip>
          <a:srcRect b="0" l="0" r="0" t="0"/>
          <a:stretch/>
        </p:blipFill>
        <p:spPr>
          <a:xfrm>
            <a:off x="160466" y="132635"/>
            <a:ext cx="1744291" cy="1744291"/>
          </a:xfrm>
          <a:prstGeom prst="rect">
            <a:avLst/>
          </a:prstGeom>
          <a:noFill/>
          <a:ln>
            <a:noFill/>
          </a:ln>
        </p:spPr>
      </p:pic>
      <p:sp>
        <p:nvSpPr>
          <p:cNvPr id="246" name="Google Shape;246;p28"/>
          <p:cNvSpPr txBox="1"/>
          <p:nvPr/>
        </p:nvSpPr>
        <p:spPr>
          <a:xfrm>
            <a:off x="166359" y="1869649"/>
            <a:ext cx="172583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Andrej Karpathy</a:t>
            </a:r>
            <a:endParaRPr b="0" i="0" sz="1800" u="none" cap="none" strike="noStrike">
              <a:solidFill>
                <a:schemeClr val="dk1"/>
              </a:solidFill>
              <a:latin typeface="Calibri"/>
              <a:ea typeface="Calibri"/>
              <a:cs typeface="Calibri"/>
              <a:sym typeface="Calibri"/>
            </a:endParaRPr>
          </a:p>
        </p:txBody>
      </p:sp>
      <p:pic>
        <p:nvPicPr>
          <p:cNvPr id="247" name="Google Shape;247;p28"/>
          <p:cNvPicPr preferRelativeResize="0"/>
          <p:nvPr/>
        </p:nvPicPr>
        <p:blipFill rotWithShape="1">
          <a:blip r:embed="rId4">
            <a:alphaModFix/>
          </a:blip>
          <a:srcRect b="0" l="0" r="0" t="0"/>
          <a:stretch/>
        </p:blipFill>
        <p:spPr>
          <a:xfrm>
            <a:off x="2043241" y="144711"/>
            <a:ext cx="1732215" cy="1732215"/>
          </a:xfrm>
          <a:prstGeom prst="rect">
            <a:avLst/>
          </a:prstGeom>
          <a:noFill/>
          <a:ln>
            <a:noFill/>
          </a:ln>
        </p:spPr>
      </p:pic>
      <p:sp>
        <p:nvSpPr>
          <p:cNvPr id="248" name="Google Shape;248;p28"/>
          <p:cNvSpPr txBox="1"/>
          <p:nvPr/>
        </p:nvSpPr>
        <p:spPr>
          <a:xfrm>
            <a:off x="1958230" y="1886088"/>
            <a:ext cx="209513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Vincent Vanhoucke</a:t>
            </a:r>
            <a:endParaRPr b="0" i="0" sz="1800" u="none" cap="none" strike="noStrike">
              <a:solidFill>
                <a:schemeClr val="dk1"/>
              </a:solidFill>
              <a:latin typeface="Calibri"/>
              <a:ea typeface="Calibri"/>
              <a:cs typeface="Calibri"/>
              <a:sym typeface="Calibri"/>
            </a:endParaRPr>
          </a:p>
        </p:txBody>
      </p:sp>
      <p:sp>
        <p:nvSpPr>
          <p:cNvPr id="249" name="Google Shape;249;p28"/>
          <p:cNvSpPr txBox="1"/>
          <p:nvPr/>
        </p:nvSpPr>
        <p:spPr>
          <a:xfrm>
            <a:off x="4106842" y="1870046"/>
            <a:ext cx="172384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Hugo Larochelle</a:t>
            </a:r>
            <a:endParaRPr b="0" i="0" sz="1800" u="none" cap="none" strike="noStrike">
              <a:solidFill>
                <a:schemeClr val="dk1"/>
              </a:solidFill>
              <a:latin typeface="Calibri"/>
              <a:ea typeface="Calibri"/>
              <a:cs typeface="Calibri"/>
              <a:sym typeface="Calibri"/>
            </a:endParaRPr>
          </a:p>
        </p:txBody>
      </p:sp>
      <p:pic>
        <p:nvPicPr>
          <p:cNvPr id="250" name="Google Shape;250;p28"/>
          <p:cNvPicPr preferRelativeResize="0"/>
          <p:nvPr/>
        </p:nvPicPr>
        <p:blipFill rotWithShape="1">
          <a:blip r:embed="rId5">
            <a:alphaModFix/>
          </a:blip>
          <a:srcRect b="0" l="0" r="0" t="0"/>
          <a:stretch/>
        </p:blipFill>
        <p:spPr>
          <a:xfrm>
            <a:off x="5993432" y="169519"/>
            <a:ext cx="2383257" cy="1707408"/>
          </a:xfrm>
          <a:prstGeom prst="rect">
            <a:avLst/>
          </a:prstGeom>
          <a:noFill/>
          <a:ln>
            <a:noFill/>
          </a:ln>
        </p:spPr>
      </p:pic>
      <p:sp>
        <p:nvSpPr>
          <p:cNvPr id="251" name="Google Shape;251;p28"/>
          <p:cNvSpPr txBox="1"/>
          <p:nvPr/>
        </p:nvSpPr>
        <p:spPr>
          <a:xfrm>
            <a:off x="8473263" y="1829083"/>
            <a:ext cx="170914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Terry Sejnowski</a:t>
            </a:r>
            <a:endParaRPr b="0" i="0" sz="1800" u="none" cap="none" strike="noStrike">
              <a:solidFill>
                <a:schemeClr val="dk1"/>
              </a:solidFill>
              <a:latin typeface="Calibri"/>
              <a:ea typeface="Calibri"/>
              <a:cs typeface="Calibri"/>
              <a:sym typeface="Calibri"/>
            </a:endParaRPr>
          </a:p>
        </p:txBody>
      </p:sp>
      <p:pic>
        <p:nvPicPr>
          <p:cNvPr id="252" name="Google Shape;252;p28"/>
          <p:cNvPicPr preferRelativeResize="0"/>
          <p:nvPr/>
        </p:nvPicPr>
        <p:blipFill rotWithShape="1">
          <a:blip r:embed="rId6">
            <a:alphaModFix/>
          </a:blip>
          <a:srcRect b="0" l="0" r="0" t="0"/>
          <a:stretch/>
        </p:blipFill>
        <p:spPr>
          <a:xfrm>
            <a:off x="1" y="2284512"/>
            <a:ext cx="1892188" cy="1822271"/>
          </a:xfrm>
          <a:prstGeom prst="rect">
            <a:avLst/>
          </a:prstGeom>
          <a:noFill/>
          <a:ln>
            <a:noFill/>
          </a:ln>
        </p:spPr>
      </p:pic>
      <p:sp>
        <p:nvSpPr>
          <p:cNvPr id="253" name="Google Shape;253;p28"/>
          <p:cNvSpPr txBox="1"/>
          <p:nvPr/>
        </p:nvSpPr>
        <p:spPr>
          <a:xfrm>
            <a:off x="21981" y="4152316"/>
            <a:ext cx="174265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Sebastian Thrun</a:t>
            </a:r>
            <a:endParaRPr b="0" i="0" sz="1800" u="none" cap="none" strike="noStrike">
              <a:solidFill>
                <a:schemeClr val="dk1"/>
              </a:solidFill>
              <a:latin typeface="Calibri"/>
              <a:ea typeface="Calibri"/>
              <a:cs typeface="Calibri"/>
              <a:sym typeface="Calibri"/>
            </a:endParaRPr>
          </a:p>
        </p:txBody>
      </p:sp>
      <p:pic>
        <p:nvPicPr>
          <p:cNvPr id="254" name="Google Shape;254;p28"/>
          <p:cNvPicPr preferRelativeResize="0"/>
          <p:nvPr/>
        </p:nvPicPr>
        <p:blipFill rotWithShape="1">
          <a:blip r:embed="rId7">
            <a:alphaModFix/>
          </a:blip>
          <a:srcRect b="0" l="0" r="0" t="0"/>
          <a:stretch/>
        </p:blipFill>
        <p:spPr>
          <a:xfrm>
            <a:off x="1958231" y="2360437"/>
            <a:ext cx="1699370" cy="1735637"/>
          </a:xfrm>
          <a:prstGeom prst="rect">
            <a:avLst/>
          </a:prstGeom>
          <a:noFill/>
          <a:ln>
            <a:noFill/>
          </a:ln>
        </p:spPr>
      </p:pic>
      <p:sp>
        <p:nvSpPr>
          <p:cNvPr id="255" name="Google Shape;255;p28"/>
          <p:cNvSpPr txBox="1"/>
          <p:nvPr/>
        </p:nvSpPr>
        <p:spPr>
          <a:xfrm>
            <a:off x="1920020" y="4096074"/>
            <a:ext cx="173758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Jeffrey Hawkins</a:t>
            </a:r>
            <a:endParaRPr b="0" i="0" sz="1800" u="none" cap="none" strike="noStrike">
              <a:solidFill>
                <a:schemeClr val="dk1"/>
              </a:solidFill>
              <a:latin typeface="Calibri"/>
              <a:ea typeface="Calibri"/>
              <a:cs typeface="Calibri"/>
              <a:sym typeface="Calibri"/>
            </a:endParaRPr>
          </a:p>
        </p:txBody>
      </p:sp>
      <p:pic>
        <p:nvPicPr>
          <p:cNvPr id="256" name="Google Shape;256;p28"/>
          <p:cNvPicPr preferRelativeResize="0"/>
          <p:nvPr/>
        </p:nvPicPr>
        <p:blipFill rotWithShape="1">
          <a:blip r:embed="rId8">
            <a:alphaModFix/>
          </a:blip>
          <a:srcRect b="0" l="0" r="0" t="0"/>
          <a:stretch/>
        </p:blipFill>
        <p:spPr>
          <a:xfrm>
            <a:off x="3959738" y="2291740"/>
            <a:ext cx="1296245" cy="1804334"/>
          </a:xfrm>
          <a:prstGeom prst="rect">
            <a:avLst/>
          </a:prstGeom>
          <a:noFill/>
          <a:ln>
            <a:noFill/>
          </a:ln>
        </p:spPr>
      </p:pic>
      <p:sp>
        <p:nvSpPr>
          <p:cNvPr id="257" name="Google Shape;257;p28"/>
          <p:cNvSpPr txBox="1"/>
          <p:nvPr/>
        </p:nvSpPr>
        <p:spPr>
          <a:xfrm>
            <a:off x="3952292" y="4075372"/>
            <a:ext cx="146994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David M. Blei </a:t>
            </a:r>
            <a:endParaRPr b="0" i="0" sz="1400" u="none" cap="none" strike="noStrike">
              <a:solidFill>
                <a:srgbClr val="000000"/>
              </a:solidFill>
              <a:latin typeface="Arial"/>
              <a:ea typeface="Arial"/>
              <a:cs typeface="Arial"/>
              <a:sym typeface="Arial"/>
            </a:endParaRPr>
          </a:p>
        </p:txBody>
      </p:sp>
      <p:pic>
        <p:nvPicPr>
          <p:cNvPr id="258" name="Google Shape;258;p28"/>
          <p:cNvPicPr preferRelativeResize="0"/>
          <p:nvPr/>
        </p:nvPicPr>
        <p:blipFill rotWithShape="1">
          <a:blip r:embed="rId9">
            <a:alphaModFix/>
          </a:blip>
          <a:srcRect b="0" l="0" r="0" t="0"/>
          <a:stretch/>
        </p:blipFill>
        <p:spPr>
          <a:xfrm>
            <a:off x="5683609" y="2284512"/>
            <a:ext cx="1790860" cy="1790860"/>
          </a:xfrm>
          <a:prstGeom prst="rect">
            <a:avLst/>
          </a:prstGeom>
          <a:noFill/>
          <a:ln>
            <a:noFill/>
          </a:ln>
        </p:spPr>
      </p:pic>
      <p:sp>
        <p:nvSpPr>
          <p:cNvPr id="259" name="Google Shape;259;p28"/>
          <p:cNvSpPr txBox="1"/>
          <p:nvPr/>
        </p:nvSpPr>
        <p:spPr>
          <a:xfrm>
            <a:off x="5558120" y="4094481"/>
            <a:ext cx="203793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Zoubin Ghahramani</a:t>
            </a:r>
            <a:endParaRPr b="0" i="0" sz="1800" u="none" cap="none" strike="noStrike">
              <a:solidFill>
                <a:schemeClr val="dk1"/>
              </a:solidFill>
              <a:latin typeface="Calibri"/>
              <a:ea typeface="Calibri"/>
              <a:cs typeface="Calibri"/>
              <a:sym typeface="Calibri"/>
            </a:endParaRPr>
          </a:p>
        </p:txBody>
      </p:sp>
      <p:pic>
        <p:nvPicPr>
          <p:cNvPr id="260" name="Google Shape;260;p28"/>
          <p:cNvPicPr preferRelativeResize="0"/>
          <p:nvPr/>
        </p:nvPicPr>
        <p:blipFill rotWithShape="1">
          <a:blip r:embed="rId10">
            <a:alphaModFix/>
          </a:blip>
          <a:srcRect b="0" l="0" r="0" t="0"/>
          <a:stretch/>
        </p:blipFill>
        <p:spPr>
          <a:xfrm>
            <a:off x="7609961" y="2291740"/>
            <a:ext cx="1285150" cy="1783632"/>
          </a:xfrm>
          <a:prstGeom prst="rect">
            <a:avLst/>
          </a:prstGeom>
          <a:noFill/>
          <a:ln>
            <a:noFill/>
          </a:ln>
        </p:spPr>
      </p:pic>
      <p:sp>
        <p:nvSpPr>
          <p:cNvPr id="261" name="Google Shape;261;p28"/>
          <p:cNvSpPr txBox="1"/>
          <p:nvPr/>
        </p:nvSpPr>
        <p:spPr>
          <a:xfrm>
            <a:off x="7517909" y="4094481"/>
            <a:ext cx="145259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Adam Coates</a:t>
            </a:r>
            <a:endParaRPr b="0" i="0" sz="1400" u="none" cap="none" strike="noStrike">
              <a:solidFill>
                <a:srgbClr val="000000"/>
              </a:solidFill>
              <a:latin typeface="Arial"/>
              <a:ea typeface="Arial"/>
              <a:cs typeface="Arial"/>
              <a:sym typeface="Arial"/>
            </a:endParaRPr>
          </a:p>
        </p:txBody>
      </p:sp>
      <p:pic>
        <p:nvPicPr>
          <p:cNvPr id="262" name="Google Shape;262;p28"/>
          <p:cNvPicPr preferRelativeResize="0"/>
          <p:nvPr/>
        </p:nvPicPr>
        <p:blipFill rotWithShape="1">
          <a:blip r:embed="rId11">
            <a:alphaModFix/>
          </a:blip>
          <a:srcRect b="0" l="0" r="0" t="0"/>
          <a:stretch/>
        </p:blipFill>
        <p:spPr>
          <a:xfrm>
            <a:off x="8995154" y="2238981"/>
            <a:ext cx="1551880" cy="1836391"/>
          </a:xfrm>
          <a:prstGeom prst="rect">
            <a:avLst/>
          </a:prstGeom>
          <a:noFill/>
          <a:ln>
            <a:noFill/>
          </a:ln>
        </p:spPr>
      </p:pic>
      <p:sp>
        <p:nvSpPr>
          <p:cNvPr id="263" name="Google Shape;263;p28"/>
          <p:cNvSpPr txBox="1"/>
          <p:nvPr/>
        </p:nvSpPr>
        <p:spPr>
          <a:xfrm>
            <a:off x="8838313" y="4061067"/>
            <a:ext cx="155331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Pascal Lamblin</a:t>
            </a:r>
            <a:endParaRPr b="0" i="0" sz="1800" u="none" cap="none" strike="noStrike">
              <a:solidFill>
                <a:schemeClr val="dk1"/>
              </a:solidFill>
              <a:latin typeface="Calibri"/>
              <a:ea typeface="Calibri"/>
              <a:cs typeface="Calibri"/>
              <a:sym typeface="Calibri"/>
            </a:endParaRPr>
          </a:p>
        </p:txBody>
      </p:sp>
      <p:pic>
        <p:nvPicPr>
          <p:cNvPr id="264" name="Google Shape;264;p28"/>
          <p:cNvPicPr preferRelativeResize="0"/>
          <p:nvPr/>
        </p:nvPicPr>
        <p:blipFill rotWithShape="1">
          <a:blip r:embed="rId12">
            <a:alphaModFix/>
          </a:blip>
          <a:srcRect b="0" l="0" r="0" t="0"/>
          <a:stretch/>
        </p:blipFill>
        <p:spPr>
          <a:xfrm>
            <a:off x="10535689" y="62032"/>
            <a:ext cx="1205078" cy="1807617"/>
          </a:xfrm>
          <a:prstGeom prst="rect">
            <a:avLst/>
          </a:prstGeom>
          <a:noFill/>
          <a:ln>
            <a:noFill/>
          </a:ln>
        </p:spPr>
      </p:pic>
      <p:sp>
        <p:nvSpPr>
          <p:cNvPr id="265" name="Google Shape;265;p28"/>
          <p:cNvSpPr txBox="1"/>
          <p:nvPr/>
        </p:nvSpPr>
        <p:spPr>
          <a:xfrm>
            <a:off x="10051274" y="1836235"/>
            <a:ext cx="235920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Ruslan Salakhutdinov</a:t>
            </a:r>
            <a:endParaRPr b="0" i="0" sz="1800" u="none" cap="none" strike="noStrike">
              <a:solidFill>
                <a:schemeClr val="dk1"/>
              </a:solidFill>
              <a:latin typeface="Calibri"/>
              <a:ea typeface="Calibri"/>
              <a:cs typeface="Calibri"/>
              <a:sym typeface="Calibri"/>
            </a:endParaRPr>
          </a:p>
        </p:txBody>
      </p:sp>
      <p:pic>
        <p:nvPicPr>
          <p:cNvPr id="266" name="Google Shape;266;p28"/>
          <p:cNvPicPr preferRelativeResize="0"/>
          <p:nvPr/>
        </p:nvPicPr>
        <p:blipFill rotWithShape="1">
          <a:blip r:embed="rId13">
            <a:alphaModFix/>
          </a:blip>
          <a:srcRect b="0" l="0" r="0" t="0"/>
          <a:stretch/>
        </p:blipFill>
        <p:spPr>
          <a:xfrm>
            <a:off x="21203" y="4521648"/>
            <a:ext cx="1454672" cy="1745606"/>
          </a:xfrm>
          <a:prstGeom prst="rect">
            <a:avLst/>
          </a:prstGeom>
          <a:noFill/>
          <a:ln>
            <a:noFill/>
          </a:ln>
        </p:spPr>
      </p:pic>
      <p:sp>
        <p:nvSpPr>
          <p:cNvPr id="267" name="Google Shape;267;p28"/>
          <p:cNvSpPr txBox="1"/>
          <p:nvPr/>
        </p:nvSpPr>
        <p:spPr>
          <a:xfrm>
            <a:off x="-74849" y="6267254"/>
            <a:ext cx="164677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John Schulman</a:t>
            </a:r>
            <a:endParaRPr b="0" i="0" sz="1400" u="none" cap="none" strike="noStrike">
              <a:solidFill>
                <a:srgbClr val="000000"/>
              </a:solidFill>
              <a:latin typeface="Arial"/>
              <a:ea typeface="Arial"/>
              <a:cs typeface="Arial"/>
              <a:sym typeface="Arial"/>
            </a:endParaRPr>
          </a:p>
        </p:txBody>
      </p:sp>
      <p:pic>
        <p:nvPicPr>
          <p:cNvPr id="268" name="Google Shape;268;p28"/>
          <p:cNvPicPr preferRelativeResize="0"/>
          <p:nvPr/>
        </p:nvPicPr>
        <p:blipFill rotWithShape="1">
          <a:blip r:embed="rId14">
            <a:alphaModFix/>
          </a:blip>
          <a:srcRect b="0" l="0" r="0" t="0"/>
          <a:stretch/>
        </p:blipFill>
        <p:spPr>
          <a:xfrm>
            <a:off x="10612010" y="2255420"/>
            <a:ext cx="1455709" cy="1454784"/>
          </a:xfrm>
          <a:prstGeom prst="rect">
            <a:avLst/>
          </a:prstGeom>
          <a:noFill/>
          <a:ln>
            <a:noFill/>
          </a:ln>
        </p:spPr>
      </p:pic>
      <p:sp>
        <p:nvSpPr>
          <p:cNvPr id="269" name="Google Shape;269;p28"/>
          <p:cNvSpPr txBox="1"/>
          <p:nvPr/>
        </p:nvSpPr>
        <p:spPr>
          <a:xfrm>
            <a:off x="10610384" y="3742684"/>
            <a:ext cx="170080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Richard Socher</a:t>
            </a:r>
            <a:endParaRPr b="0" i="0" sz="1800" u="none" cap="none" strike="noStrike">
              <a:solidFill>
                <a:schemeClr val="dk1"/>
              </a:solidFill>
              <a:latin typeface="Calibri"/>
              <a:ea typeface="Calibri"/>
              <a:cs typeface="Calibri"/>
              <a:sym typeface="Calibri"/>
            </a:endParaRPr>
          </a:p>
        </p:txBody>
      </p:sp>
      <p:pic>
        <p:nvPicPr>
          <p:cNvPr id="270" name="Google Shape;270;p28"/>
          <p:cNvPicPr preferRelativeResize="0"/>
          <p:nvPr/>
        </p:nvPicPr>
        <p:blipFill rotWithShape="1">
          <a:blip r:embed="rId15">
            <a:alphaModFix/>
          </a:blip>
          <a:srcRect b="0" l="0" r="0" t="0"/>
          <a:stretch/>
        </p:blipFill>
        <p:spPr>
          <a:xfrm>
            <a:off x="1680724" y="4540760"/>
            <a:ext cx="1422400" cy="1765300"/>
          </a:xfrm>
          <a:prstGeom prst="rect">
            <a:avLst/>
          </a:prstGeom>
          <a:noFill/>
          <a:ln>
            <a:noFill/>
          </a:ln>
        </p:spPr>
      </p:pic>
      <p:sp>
        <p:nvSpPr>
          <p:cNvPr id="271" name="Google Shape;271;p28"/>
          <p:cNvSpPr txBox="1"/>
          <p:nvPr/>
        </p:nvSpPr>
        <p:spPr>
          <a:xfrm>
            <a:off x="1606185" y="6267254"/>
            <a:ext cx="154976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Alex Wiltschko</a:t>
            </a:r>
            <a:endParaRPr b="0" i="0" sz="1800" u="none" cap="none" strike="noStrike">
              <a:solidFill>
                <a:schemeClr val="dk1"/>
              </a:solidFill>
              <a:latin typeface="Calibri"/>
              <a:ea typeface="Calibri"/>
              <a:cs typeface="Calibri"/>
              <a:sym typeface="Calibri"/>
            </a:endParaRPr>
          </a:p>
        </p:txBody>
      </p:sp>
      <p:pic>
        <p:nvPicPr>
          <p:cNvPr id="272" name="Google Shape;272;p28"/>
          <p:cNvPicPr preferRelativeResize="0"/>
          <p:nvPr/>
        </p:nvPicPr>
        <p:blipFill rotWithShape="1">
          <a:blip r:embed="rId16">
            <a:alphaModFix/>
          </a:blip>
          <a:srcRect b="0" l="0" r="0" t="0"/>
          <a:stretch/>
        </p:blipFill>
        <p:spPr>
          <a:xfrm>
            <a:off x="3264751" y="4537827"/>
            <a:ext cx="1473200" cy="1790700"/>
          </a:xfrm>
          <a:prstGeom prst="rect">
            <a:avLst/>
          </a:prstGeom>
          <a:noFill/>
          <a:ln>
            <a:noFill/>
          </a:ln>
        </p:spPr>
      </p:pic>
      <p:sp>
        <p:nvSpPr>
          <p:cNvPr id="273" name="Google Shape;273;p28"/>
          <p:cNvSpPr txBox="1"/>
          <p:nvPr/>
        </p:nvSpPr>
        <p:spPr>
          <a:xfrm>
            <a:off x="3176026" y="6328527"/>
            <a:ext cx="1567423" cy="36896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Tomas Mikolov</a:t>
            </a:r>
            <a:endParaRPr b="0" i="0" sz="1800" u="none" cap="none" strike="noStrike">
              <a:solidFill>
                <a:schemeClr val="dk1"/>
              </a:solidFill>
              <a:latin typeface="Calibri"/>
              <a:ea typeface="Calibri"/>
              <a:cs typeface="Calibri"/>
              <a:sym typeface="Calibri"/>
            </a:endParaRPr>
          </a:p>
        </p:txBody>
      </p:sp>
      <p:pic>
        <p:nvPicPr>
          <p:cNvPr id="274" name="Google Shape;274;p28"/>
          <p:cNvPicPr preferRelativeResize="0"/>
          <p:nvPr/>
        </p:nvPicPr>
        <p:blipFill rotWithShape="1">
          <a:blip r:embed="rId17">
            <a:alphaModFix/>
          </a:blip>
          <a:srcRect b="0" l="0" r="0" t="0"/>
          <a:stretch/>
        </p:blipFill>
        <p:spPr>
          <a:xfrm>
            <a:off x="4846748" y="4510888"/>
            <a:ext cx="1717448" cy="1717448"/>
          </a:xfrm>
          <a:prstGeom prst="rect">
            <a:avLst/>
          </a:prstGeom>
          <a:noFill/>
          <a:ln>
            <a:noFill/>
          </a:ln>
        </p:spPr>
      </p:pic>
      <p:sp>
        <p:nvSpPr>
          <p:cNvPr id="275" name="Google Shape;275;p28"/>
          <p:cNvSpPr txBox="1"/>
          <p:nvPr/>
        </p:nvSpPr>
        <p:spPr>
          <a:xfrm>
            <a:off x="4846749" y="6328526"/>
            <a:ext cx="128133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Alex Graves</a:t>
            </a:r>
            <a:endParaRPr b="0" i="0" sz="1400" u="none" cap="none" strike="noStrike">
              <a:solidFill>
                <a:srgbClr val="000000"/>
              </a:solidFill>
              <a:latin typeface="Arial"/>
              <a:ea typeface="Arial"/>
              <a:cs typeface="Arial"/>
              <a:sym typeface="Arial"/>
            </a:endParaRPr>
          </a:p>
        </p:txBody>
      </p:sp>
      <p:pic>
        <p:nvPicPr>
          <p:cNvPr id="276" name="Google Shape;276;p28"/>
          <p:cNvPicPr preferRelativeResize="0"/>
          <p:nvPr/>
        </p:nvPicPr>
        <p:blipFill rotWithShape="1">
          <a:blip r:embed="rId18">
            <a:alphaModFix/>
          </a:blip>
          <a:srcRect b="0" l="0" r="0" t="0"/>
          <a:stretch/>
        </p:blipFill>
        <p:spPr>
          <a:xfrm>
            <a:off x="6674889" y="4482922"/>
            <a:ext cx="1701800" cy="1803400"/>
          </a:xfrm>
          <a:prstGeom prst="rect">
            <a:avLst/>
          </a:prstGeom>
          <a:noFill/>
          <a:ln>
            <a:noFill/>
          </a:ln>
        </p:spPr>
      </p:pic>
      <p:sp>
        <p:nvSpPr>
          <p:cNvPr id="277" name="Google Shape;277;p28"/>
          <p:cNvSpPr txBox="1"/>
          <p:nvPr/>
        </p:nvSpPr>
        <p:spPr>
          <a:xfrm>
            <a:off x="6811032" y="6245321"/>
            <a:ext cx="1702873"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Marc'Aurelio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Ranzato</a:t>
            </a:r>
            <a:endParaRPr b="0" i="0" sz="1800" u="none" cap="none" strike="noStrike">
              <a:solidFill>
                <a:schemeClr val="dk1"/>
              </a:solidFill>
              <a:latin typeface="Calibri"/>
              <a:ea typeface="Calibri"/>
              <a:cs typeface="Calibri"/>
              <a:sym typeface="Calibri"/>
            </a:endParaRPr>
          </a:p>
        </p:txBody>
      </p:sp>
      <p:pic>
        <p:nvPicPr>
          <p:cNvPr id="278" name="Google Shape;278;p28"/>
          <p:cNvPicPr preferRelativeResize="0"/>
          <p:nvPr/>
        </p:nvPicPr>
        <p:blipFill rotWithShape="1">
          <a:blip r:embed="rId19">
            <a:alphaModFix/>
          </a:blip>
          <a:srcRect b="0" l="0" r="0" t="0"/>
          <a:stretch/>
        </p:blipFill>
        <p:spPr>
          <a:xfrm>
            <a:off x="8494255" y="4461627"/>
            <a:ext cx="1614648" cy="1829934"/>
          </a:xfrm>
          <a:prstGeom prst="rect">
            <a:avLst/>
          </a:prstGeom>
          <a:noFill/>
          <a:ln>
            <a:noFill/>
          </a:ln>
        </p:spPr>
      </p:pic>
      <p:sp>
        <p:nvSpPr>
          <p:cNvPr id="279" name="Google Shape;279;p28"/>
          <p:cNvSpPr txBox="1"/>
          <p:nvPr/>
        </p:nvSpPr>
        <p:spPr>
          <a:xfrm>
            <a:off x="8752397" y="6267254"/>
            <a:ext cx="108035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Shubho</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Sengupta</a:t>
            </a:r>
            <a:endParaRPr b="0" i="0" sz="1800" u="none" cap="none" strike="noStrike">
              <a:solidFill>
                <a:schemeClr val="dk1"/>
              </a:solidFill>
              <a:latin typeface="Calibri"/>
              <a:ea typeface="Calibri"/>
              <a:cs typeface="Calibri"/>
              <a:sym typeface="Calibri"/>
            </a:endParaRPr>
          </a:p>
        </p:txBody>
      </p:sp>
      <p:pic>
        <p:nvPicPr>
          <p:cNvPr id="280" name="Google Shape;280;p28"/>
          <p:cNvPicPr preferRelativeResize="0"/>
          <p:nvPr/>
        </p:nvPicPr>
        <p:blipFill rotWithShape="1">
          <a:blip r:embed="rId20">
            <a:alphaModFix/>
          </a:blip>
          <a:srcRect b="0" l="0" r="0" t="0"/>
          <a:stretch/>
        </p:blipFill>
        <p:spPr>
          <a:xfrm>
            <a:off x="10240044" y="4436085"/>
            <a:ext cx="1796367" cy="1796367"/>
          </a:xfrm>
          <a:prstGeom prst="rect">
            <a:avLst/>
          </a:prstGeom>
          <a:noFill/>
          <a:ln>
            <a:noFill/>
          </a:ln>
        </p:spPr>
      </p:pic>
      <p:sp>
        <p:nvSpPr>
          <p:cNvPr id="281" name="Google Shape;281;p28"/>
          <p:cNvSpPr txBox="1"/>
          <p:nvPr/>
        </p:nvSpPr>
        <p:spPr>
          <a:xfrm>
            <a:off x="10585887" y="6245321"/>
            <a:ext cx="1494131"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James D.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McCaffrey</a:t>
            </a:r>
            <a:endParaRPr b="0" i="0" sz="1800" u="none" cap="none" strike="noStrike">
              <a:solidFill>
                <a:schemeClr val="dk1"/>
              </a:solidFill>
              <a:latin typeface="Calibri"/>
              <a:ea typeface="Calibri"/>
              <a:cs typeface="Calibri"/>
              <a:sym typeface="Calibri"/>
            </a:endParaRPr>
          </a:p>
        </p:txBody>
      </p:sp>
      <p:pic>
        <p:nvPicPr>
          <p:cNvPr id="282" name="Google Shape;282;p28"/>
          <p:cNvPicPr preferRelativeResize="0"/>
          <p:nvPr/>
        </p:nvPicPr>
        <p:blipFill rotWithShape="1">
          <a:blip r:embed="rId21">
            <a:alphaModFix/>
          </a:blip>
          <a:srcRect b="0" l="0" r="0" t="0"/>
          <a:stretch/>
        </p:blipFill>
        <p:spPr>
          <a:xfrm>
            <a:off x="8457465" y="32794"/>
            <a:ext cx="1651438" cy="1687029"/>
          </a:xfrm>
          <a:prstGeom prst="rect">
            <a:avLst/>
          </a:prstGeom>
          <a:noFill/>
          <a:ln>
            <a:noFill/>
          </a:ln>
        </p:spPr>
      </p:pic>
      <p:pic>
        <p:nvPicPr>
          <p:cNvPr id="283" name="Google Shape;283;p28"/>
          <p:cNvPicPr preferRelativeResize="0"/>
          <p:nvPr/>
        </p:nvPicPr>
        <p:blipFill rotWithShape="1">
          <a:blip r:embed="rId22">
            <a:alphaModFix/>
          </a:blip>
          <a:srcRect b="0" l="0" r="0" t="0"/>
          <a:stretch/>
        </p:blipFill>
        <p:spPr>
          <a:xfrm>
            <a:off x="4063757" y="92260"/>
            <a:ext cx="1619852" cy="17034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nvSpPr>
        <p:spPr>
          <a:xfrm>
            <a:off x="421500" y="686145"/>
            <a:ext cx="5674500" cy="149867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alibri"/>
                <a:ea typeface="Calibri"/>
                <a:cs typeface="Calibri"/>
                <a:sym typeface="Calibri"/>
              </a:rPr>
              <a:t>What is Deep Learning?</a:t>
            </a:r>
            <a:endParaRPr/>
          </a:p>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alibri"/>
                <a:ea typeface="Calibri"/>
                <a:cs typeface="Calibri"/>
                <a:sym typeface="Calibri"/>
              </a:rPr>
              <a:t>Do I need it?</a:t>
            </a:r>
            <a:endParaRPr b="1" i="0" sz="4000" u="none" cap="none" strike="noStrike">
              <a:solidFill>
                <a:schemeClr val="dk1"/>
              </a:solidFill>
              <a:latin typeface="Calibri"/>
              <a:ea typeface="Calibri"/>
              <a:cs typeface="Calibri"/>
              <a:sym typeface="Calibri"/>
            </a:endParaRPr>
          </a:p>
        </p:txBody>
      </p:sp>
      <p:sp>
        <p:nvSpPr>
          <p:cNvPr id="289" name="Google Shape;289;p29"/>
          <p:cNvSpPr txBox="1"/>
          <p:nvPr/>
        </p:nvSpPr>
        <p:spPr>
          <a:xfrm>
            <a:off x="421500" y="2694605"/>
            <a:ext cx="10866610" cy="331959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70C0"/>
                </a:solidFill>
                <a:latin typeface="Calibri"/>
                <a:ea typeface="Calibri"/>
                <a:cs typeface="Calibri"/>
                <a:sym typeface="Calibri"/>
              </a:rPr>
              <a:t>“Deep Learning</a:t>
            </a:r>
            <a:r>
              <a:rPr b="1" i="0" lang="en-US" sz="2400" u="none" cap="none" strike="noStrike">
                <a:solidFill>
                  <a:schemeClr val="dk1"/>
                </a:solidFill>
                <a:latin typeface="Calibri"/>
                <a:ea typeface="Calibri"/>
                <a:cs typeface="Calibri"/>
                <a:sym typeface="Calibri"/>
              </a:rPr>
              <a:t>” are modern methods of creating </a:t>
            </a:r>
            <a:r>
              <a:rPr b="1" i="0" lang="en-US" sz="2400" u="none" cap="none" strike="noStrike">
                <a:solidFill>
                  <a:srgbClr val="0070C0"/>
                </a:solidFill>
                <a:latin typeface="Calibri"/>
                <a:ea typeface="Calibri"/>
                <a:cs typeface="Calibri"/>
                <a:sym typeface="Calibri"/>
              </a:rPr>
              <a:t>Machine Learning </a:t>
            </a:r>
            <a:r>
              <a:rPr b="1" i="0" lang="en-US" sz="2400" u="none" cap="none" strike="noStrike">
                <a:solidFill>
                  <a:schemeClr val="dk1"/>
                </a:solidFill>
                <a:latin typeface="Calibri"/>
                <a:ea typeface="Calibri"/>
                <a:cs typeface="Calibri"/>
                <a:sym typeface="Calibri"/>
              </a:rPr>
              <a:t>Systems.</a:t>
            </a: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They use </a:t>
            </a:r>
            <a:r>
              <a:rPr b="1" i="0" lang="en-US" sz="2400" u="none" cap="none" strike="noStrike">
                <a:solidFill>
                  <a:srgbClr val="0070C0"/>
                </a:solidFill>
                <a:latin typeface="Calibri"/>
                <a:ea typeface="Calibri"/>
                <a:cs typeface="Calibri"/>
                <a:sym typeface="Calibri"/>
              </a:rPr>
              <a:t>“Artificial Neural Networks”</a:t>
            </a:r>
            <a:r>
              <a:rPr b="1" i="0" lang="en-US" sz="2400" u="none" cap="none" strike="noStrike">
                <a:solidFill>
                  <a:schemeClr val="dk1"/>
                </a:solidFill>
                <a:latin typeface="Calibri"/>
                <a:ea typeface="Calibri"/>
                <a:cs typeface="Calibri"/>
                <a:sym typeface="Calibri"/>
              </a:rPr>
              <a:t>.</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2400" u="none" cap="none" strike="noStrike">
                <a:solidFill>
                  <a:srgbClr val="0070C0"/>
                </a:solidFill>
                <a:latin typeface="Calibri"/>
                <a:ea typeface="Calibri"/>
                <a:cs typeface="Calibri"/>
                <a:sym typeface="Calibri"/>
              </a:rPr>
              <a:t>Machine Learning </a:t>
            </a:r>
            <a:r>
              <a:rPr b="1" i="0" lang="en-US" sz="2400" u="none" cap="none" strike="noStrike">
                <a:solidFill>
                  <a:srgbClr val="000000"/>
                </a:solidFill>
                <a:latin typeface="Calibri"/>
                <a:ea typeface="Calibri"/>
                <a:cs typeface="Calibri"/>
                <a:sym typeface="Calibri"/>
              </a:rPr>
              <a:t>Systems  =  </a:t>
            </a:r>
            <a:r>
              <a:rPr b="1" i="0" lang="en-US" sz="2400" u="none" cap="none" strike="noStrike">
                <a:solidFill>
                  <a:srgbClr val="0070C0"/>
                </a:solidFill>
                <a:latin typeface="Calibri"/>
                <a:ea typeface="Calibri"/>
                <a:cs typeface="Calibri"/>
                <a:sym typeface="Calibri"/>
              </a:rPr>
              <a:t>Prediction Machines</a:t>
            </a:r>
            <a:r>
              <a:rPr b="1" i="0" lang="en-US" sz="2400" u="none" cap="none" strike="noStrike">
                <a:solidFill>
                  <a:srgbClr val="000000"/>
                </a:solidFill>
                <a:latin typeface="Calibri"/>
                <a:ea typeface="Calibri"/>
                <a:cs typeface="Calibri"/>
                <a:sym typeface="Calibri"/>
              </a:rPr>
              <a:t>.</a:t>
            </a: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Computers make computations cheap.</a:t>
            </a: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Computers make predictions practical – fast and cheap.</a:t>
            </a:r>
            <a:endParaRPr/>
          </a:p>
        </p:txBody>
      </p:sp>
      <p:pic>
        <p:nvPicPr>
          <p:cNvPr id="290" name="Google Shape;290;p29"/>
          <p:cNvPicPr preferRelativeResize="0"/>
          <p:nvPr/>
        </p:nvPicPr>
        <p:blipFill rotWithShape="1">
          <a:blip r:embed="rId3">
            <a:alphaModFix/>
          </a:blip>
          <a:srcRect b="0" l="0" r="0" t="0"/>
          <a:stretch/>
        </p:blipFill>
        <p:spPr>
          <a:xfrm>
            <a:off x="7646735" y="531298"/>
            <a:ext cx="4123765" cy="15464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0"/>
          <p:cNvSpPr txBox="1"/>
          <p:nvPr/>
        </p:nvSpPr>
        <p:spPr>
          <a:xfrm>
            <a:off x="0" y="796159"/>
            <a:ext cx="12192000" cy="2632841"/>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Calibri"/>
                <a:ea typeface="Calibri"/>
                <a:cs typeface="Calibri"/>
                <a:sym typeface="Calibri"/>
              </a:rPr>
              <a:t>Recent breakthroughs in DL methods</a:t>
            </a:r>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Calibri"/>
                <a:ea typeface="Calibri"/>
                <a:cs typeface="Calibri"/>
                <a:sym typeface="Calibri"/>
              </a:rPr>
              <a:t>made them practical </a:t>
            </a:r>
            <a:endParaRPr b="1" i="0" sz="4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Calibri"/>
                <a:ea typeface="Calibri"/>
                <a:cs typeface="Calibri"/>
                <a:sym typeface="Calibri"/>
              </a:rPr>
              <a:t>(effective, affordable, and easy).</a:t>
            </a:r>
            <a:endParaRPr b="1" i="0" sz="4800" u="none" cap="none" strike="noStrike">
              <a:solidFill>
                <a:schemeClr val="dk1"/>
              </a:solidFill>
              <a:latin typeface="Calibri"/>
              <a:ea typeface="Calibri"/>
              <a:cs typeface="Calibri"/>
              <a:sym typeface="Calibri"/>
            </a:endParaRPr>
          </a:p>
        </p:txBody>
      </p:sp>
      <p:sp>
        <p:nvSpPr>
          <p:cNvPr id="297" name="Google Shape;297;p30"/>
          <p:cNvSpPr txBox="1"/>
          <p:nvPr/>
        </p:nvSpPr>
        <p:spPr>
          <a:xfrm>
            <a:off x="520262" y="3673363"/>
            <a:ext cx="11213768" cy="238847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Instead of software engineers manually coding </a:t>
            </a:r>
            <a:r>
              <a:rPr b="1" i="0" lang="en-US" sz="2400" u="none" cap="none" strike="noStrike">
                <a:solidFill>
                  <a:srgbClr val="0000FF"/>
                </a:solidFill>
                <a:latin typeface="Calibri"/>
                <a:ea typeface="Calibri"/>
                <a:cs typeface="Calibri"/>
                <a:sym typeface="Calibri"/>
              </a:rPr>
              <a:t>if/else</a:t>
            </a:r>
            <a:r>
              <a:rPr b="0" i="0" lang="en-US" sz="2400" u="none" cap="none" strike="noStrike">
                <a:solidFill>
                  <a:schemeClr val="dk1"/>
                </a:solidFill>
                <a:latin typeface="Calibri"/>
                <a:ea typeface="Calibri"/>
                <a:cs typeface="Calibri"/>
                <a:sym typeface="Calibri"/>
              </a:rPr>
              <a:t> logic,</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Calibri"/>
                <a:ea typeface="Calibri"/>
                <a:cs typeface="Calibri"/>
                <a:sym typeface="Calibri"/>
              </a:rPr>
              <a:t>DL algorithms can train networks equivalent to millions or billions of </a:t>
            </a:r>
            <a:r>
              <a:rPr b="1" i="0" lang="en-US" sz="2400" u="none" cap="none" strike="noStrike">
                <a:solidFill>
                  <a:srgbClr val="0000FF"/>
                </a:solidFill>
                <a:latin typeface="Calibri"/>
                <a:ea typeface="Calibri"/>
                <a:cs typeface="Calibri"/>
                <a:sym typeface="Calibri"/>
              </a:rPr>
              <a:t>if/else</a:t>
            </a:r>
            <a:r>
              <a:rPr b="0" i="0" lang="en-US" sz="2400" u="none" cap="none" strike="noStrike">
                <a:solidFill>
                  <a:schemeClr val="dk1"/>
                </a:solidFill>
                <a:latin typeface="Calibri"/>
                <a:ea typeface="Calibri"/>
                <a:cs typeface="Calibri"/>
                <a:sym typeface="Calibri"/>
              </a:rPr>
              <a:t>-s.</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(Record of year 2020 – 175 Bln nodes).</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Nowadays you can choose from a variety of pre-trained / pre-configured networks on the cloud.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1"/>
          <p:cNvSpPr txBox="1"/>
          <p:nvPr/>
        </p:nvSpPr>
        <p:spPr>
          <a:xfrm>
            <a:off x="232374" y="249360"/>
            <a:ext cx="10484931"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Deep Learning – models implemented as Neural Networks</a:t>
            </a:r>
            <a:endParaRPr b="0" i="0" sz="1400" u="none" cap="none" strike="noStrike">
              <a:solidFill>
                <a:srgbClr val="000000"/>
              </a:solidFill>
              <a:latin typeface="Arial"/>
              <a:ea typeface="Arial"/>
              <a:cs typeface="Arial"/>
              <a:sym typeface="Arial"/>
            </a:endParaRPr>
          </a:p>
        </p:txBody>
      </p:sp>
      <p:pic>
        <p:nvPicPr>
          <p:cNvPr id="303" name="Google Shape;303;p31"/>
          <p:cNvPicPr preferRelativeResize="0"/>
          <p:nvPr/>
        </p:nvPicPr>
        <p:blipFill rotWithShape="1">
          <a:blip r:embed="rId3">
            <a:alphaModFix/>
          </a:blip>
          <a:srcRect b="0" l="0" r="0" t="0"/>
          <a:stretch/>
        </p:blipFill>
        <p:spPr>
          <a:xfrm>
            <a:off x="799353" y="820978"/>
            <a:ext cx="10160000" cy="3162300"/>
          </a:xfrm>
          <a:prstGeom prst="rect">
            <a:avLst/>
          </a:prstGeom>
          <a:noFill/>
          <a:ln>
            <a:noFill/>
          </a:ln>
        </p:spPr>
      </p:pic>
      <p:pic>
        <p:nvPicPr>
          <p:cNvPr id="304" name="Google Shape;304;p31"/>
          <p:cNvPicPr preferRelativeResize="0"/>
          <p:nvPr/>
        </p:nvPicPr>
        <p:blipFill rotWithShape="1">
          <a:blip r:embed="rId4">
            <a:alphaModFix/>
          </a:blip>
          <a:srcRect b="0" l="0" r="0" t="0"/>
          <a:stretch/>
        </p:blipFill>
        <p:spPr>
          <a:xfrm>
            <a:off x="7516905" y="5024962"/>
            <a:ext cx="4676588" cy="1813506"/>
          </a:xfrm>
          <a:prstGeom prst="rect">
            <a:avLst/>
          </a:prstGeom>
          <a:noFill/>
          <a:ln>
            <a:noFill/>
          </a:ln>
        </p:spPr>
      </p:pic>
      <p:sp>
        <p:nvSpPr>
          <p:cNvPr id="305" name="Google Shape;305;p31"/>
          <p:cNvSpPr txBox="1"/>
          <p:nvPr/>
        </p:nvSpPr>
        <p:spPr>
          <a:xfrm>
            <a:off x="232374" y="5024962"/>
            <a:ext cx="6508376"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As neuron input grows, neuron activates (starts firing).</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In NN it is modeled by "</a:t>
            </a:r>
            <a:r>
              <a:rPr b="1" i="0" lang="en-US" sz="2000" u="none" cap="none" strike="noStrike">
                <a:solidFill>
                  <a:srgbClr val="FF0000"/>
                </a:solidFill>
                <a:latin typeface="Arial"/>
                <a:ea typeface="Arial"/>
                <a:cs typeface="Arial"/>
                <a:sym typeface="Arial"/>
              </a:rPr>
              <a:t>Activation Function</a:t>
            </a:r>
            <a:r>
              <a:rPr b="0" i="0" lang="en-US" sz="2000" u="none" cap="none" strike="noStrik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Most commonly used function is "Rectifier".</a:t>
            </a:r>
            <a:endParaRPr/>
          </a:p>
          <a:p>
            <a:pPr indent="0" lvl="0" marL="0" marR="0" rtl="0" algn="l">
              <a:lnSpc>
                <a:spcPct val="100000"/>
              </a:lnSpc>
              <a:spcBef>
                <a:spcPts val="0"/>
              </a:spcBef>
              <a:spcAft>
                <a:spcPts val="0"/>
              </a:spcAft>
              <a:buNone/>
            </a:pPr>
            <a:r>
              <a:rPr b="1" i="0" lang="en-US" sz="2000" u="none" cap="none" strike="noStrike">
                <a:solidFill>
                  <a:srgbClr val="FF0000"/>
                </a:solidFill>
                <a:latin typeface="Arial"/>
                <a:ea typeface="Arial"/>
                <a:cs typeface="Arial"/>
                <a:sym typeface="Arial"/>
              </a:rPr>
              <a:t>ReLU</a:t>
            </a:r>
            <a:r>
              <a:rPr b="0" i="0" lang="en-US" sz="2000" u="none" cap="none" strike="noStrike">
                <a:solidFill>
                  <a:srgbClr val="000000"/>
                </a:solidFill>
                <a:latin typeface="Arial"/>
                <a:ea typeface="Arial"/>
                <a:cs typeface="Arial"/>
                <a:sym typeface="Arial"/>
              </a:rPr>
              <a:t> = Rectified Linear Unit</a:t>
            </a:r>
            <a:endParaRPr/>
          </a:p>
        </p:txBody>
      </p:sp>
      <p:sp>
        <p:nvSpPr>
          <p:cNvPr id="306" name="Google Shape;306;p31"/>
          <p:cNvSpPr txBox="1"/>
          <p:nvPr/>
        </p:nvSpPr>
        <p:spPr>
          <a:xfrm>
            <a:off x="7971117" y="4427030"/>
            <a:ext cx="422237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Rectifier                        Leaky Rectifier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3271343" y="3373883"/>
            <a:ext cx="5738649" cy="782979"/>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000" u="none" cap="none" strike="noStrike">
                <a:solidFill>
                  <a:srgbClr val="000000"/>
                </a:solidFill>
                <a:latin typeface="Arial"/>
                <a:ea typeface="Arial"/>
                <a:cs typeface="Arial"/>
                <a:sym typeface="Arial"/>
              </a:rPr>
              <a:t>Deep Learning (DL)</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Arial"/>
                <a:ea typeface="Arial"/>
                <a:cs typeface="Arial"/>
                <a:sym typeface="Arial"/>
              </a:rPr>
              <a:t>ML implemented as Neural Network</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95" name="Google Shape;95;p14"/>
          <p:cNvSpPr txBox="1"/>
          <p:nvPr/>
        </p:nvSpPr>
        <p:spPr>
          <a:xfrm>
            <a:off x="4246014" y="5677285"/>
            <a:ext cx="3826830" cy="1093905"/>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000" u="none" cap="none" strike="noStrike">
                <a:solidFill>
                  <a:srgbClr val="000000"/>
                </a:solidFill>
                <a:latin typeface="Arial"/>
                <a:ea typeface="Arial"/>
                <a:cs typeface="Arial"/>
                <a:sym typeface="Arial"/>
              </a:rPr>
              <a:t>Traditional Data Science (DS)</a:t>
            </a:r>
            <a:endParaRPr b="1"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computer skills + statistics</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CSV files, SQL, PowerPoint</a:t>
            </a:r>
            <a:endParaRPr/>
          </a:p>
        </p:txBody>
      </p:sp>
      <p:sp>
        <p:nvSpPr>
          <p:cNvPr id="96" name="Google Shape;96;p14"/>
          <p:cNvSpPr txBox="1"/>
          <p:nvPr/>
        </p:nvSpPr>
        <p:spPr>
          <a:xfrm>
            <a:off x="3878316" y="4339004"/>
            <a:ext cx="4524702" cy="1156139"/>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000" u="none" cap="none" strike="noStrike">
                <a:solidFill>
                  <a:srgbClr val="000000"/>
                </a:solidFill>
                <a:latin typeface="Arial"/>
                <a:ea typeface="Arial"/>
                <a:cs typeface="Arial"/>
                <a:sym typeface="Arial"/>
              </a:rPr>
              <a:t>Machine Learning (ML)</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Arial"/>
                <a:ea typeface="Arial"/>
                <a:cs typeface="Arial"/>
                <a:sym typeface="Arial"/>
              </a:rPr>
              <a:t>DS algorithm learns from data and makes predictions</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97" name="Google Shape;97;p14"/>
          <p:cNvSpPr txBox="1"/>
          <p:nvPr/>
        </p:nvSpPr>
        <p:spPr>
          <a:xfrm>
            <a:off x="998482" y="457526"/>
            <a:ext cx="10284371" cy="1129700"/>
          </a:xfrm>
          <a:prstGeom prst="rect">
            <a:avLst/>
          </a:prstGeom>
          <a:noFill/>
          <a:ln cap="flat" cmpd="sng" w="38100">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Artificial General Intelligence (AGI)</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    AI that could successfully perform any intellectual task that a human can </a:t>
            </a:r>
            <a:endParaRPr/>
          </a:p>
          <a:p>
            <a:pPr indent="0" lvl="0" marL="0" marR="0" rtl="0" algn="ctr">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(Turing test (1950), ...)</a:t>
            </a:r>
            <a:endParaRPr/>
          </a:p>
          <a:p>
            <a:pPr indent="0" lvl="0" marL="0" marR="0" rtl="0" algn="ctr">
              <a:lnSpc>
                <a:spcPct val="100000"/>
              </a:lnSpc>
              <a:spcBef>
                <a:spcPts val="0"/>
              </a:spcBef>
              <a:spcAft>
                <a:spcPts val="0"/>
              </a:spcAft>
              <a:buClr>
                <a:schemeClr val="dk1"/>
              </a:buClr>
              <a:buSzPts val="1100"/>
              <a:buFont typeface="Arial"/>
              <a:buNone/>
            </a:pPr>
            <a:r>
              <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98" name="Google Shape;98;p14"/>
          <p:cNvSpPr txBox="1"/>
          <p:nvPr/>
        </p:nvSpPr>
        <p:spPr>
          <a:xfrm>
            <a:off x="1813033" y="1769368"/>
            <a:ext cx="8655269" cy="1422373"/>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2000" u="none" cap="none" strike="noStrike">
                <a:solidFill>
                  <a:srgbClr val="000000"/>
                </a:solidFill>
                <a:latin typeface="Arial"/>
                <a:ea typeface="Arial"/>
                <a:cs typeface="Arial"/>
                <a:sym typeface="Arial"/>
              </a:rPr>
              <a:t>Artificial Intelligence (AI)</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en-US" sz="2000" u="none" cap="none" strike="noStrike">
                <a:solidFill>
                  <a:srgbClr val="000000"/>
                </a:solidFill>
                <a:latin typeface="Arial"/>
                <a:ea typeface="Arial"/>
                <a:cs typeface="Arial"/>
                <a:sym typeface="Arial"/>
              </a:rPr>
              <a:t>    ML (DL) learning functions which are typically associated with human abilities (speech and music recognition, conversation, visual recognition, video prediction, reasoning, self-driving cars, playing games, etc.)</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2"/>
          <p:cNvSpPr txBox="1"/>
          <p:nvPr/>
        </p:nvSpPr>
        <p:spPr>
          <a:xfrm>
            <a:off x="5825066" y="3454411"/>
            <a:ext cx="4345094"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0000"/>
                </a:solidFill>
                <a:latin typeface="Calibri"/>
                <a:ea typeface="Calibri"/>
                <a:cs typeface="Calibri"/>
                <a:sym typeface="Calibri"/>
              </a:rPr>
              <a:t>Perceptron - 1957</a:t>
            </a:r>
            <a:endParaRPr b="1" i="0" sz="3200" u="none" cap="none" strike="noStrike">
              <a:solidFill>
                <a:srgbClr val="FF0000"/>
              </a:solidFill>
              <a:latin typeface="Calibri"/>
              <a:ea typeface="Calibri"/>
              <a:cs typeface="Calibri"/>
              <a:sym typeface="Calibri"/>
            </a:endParaRPr>
          </a:p>
        </p:txBody>
      </p:sp>
      <p:sp>
        <p:nvSpPr>
          <p:cNvPr id="312" name="Google Shape;312;p32"/>
          <p:cNvSpPr txBox="1"/>
          <p:nvPr/>
        </p:nvSpPr>
        <p:spPr>
          <a:xfrm>
            <a:off x="99341" y="2731911"/>
            <a:ext cx="3781778" cy="10772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Frank Rosenblatt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(1928-1971)</a:t>
            </a:r>
            <a:endParaRPr b="0" i="0" sz="3200" u="none" cap="none" strike="noStrike">
              <a:solidFill>
                <a:schemeClr val="dk1"/>
              </a:solidFill>
              <a:latin typeface="Calibri"/>
              <a:ea typeface="Calibri"/>
              <a:cs typeface="Calibri"/>
              <a:sym typeface="Calibri"/>
            </a:endParaRPr>
          </a:p>
        </p:txBody>
      </p:sp>
      <p:pic>
        <p:nvPicPr>
          <p:cNvPr id="313" name="Google Shape;313;p32"/>
          <p:cNvPicPr preferRelativeResize="0"/>
          <p:nvPr/>
        </p:nvPicPr>
        <p:blipFill rotWithShape="1">
          <a:blip r:embed="rId3">
            <a:alphaModFix/>
          </a:blip>
          <a:srcRect b="0" l="0" r="0" t="0"/>
          <a:stretch/>
        </p:blipFill>
        <p:spPr>
          <a:xfrm>
            <a:off x="139415" y="98343"/>
            <a:ext cx="1955800" cy="2540000"/>
          </a:xfrm>
          <a:prstGeom prst="rect">
            <a:avLst/>
          </a:prstGeom>
          <a:noFill/>
          <a:ln>
            <a:noFill/>
          </a:ln>
        </p:spPr>
      </p:pic>
      <p:sp>
        <p:nvSpPr>
          <p:cNvPr id="314" name="Google Shape;314;p32"/>
          <p:cNvSpPr txBox="1"/>
          <p:nvPr/>
        </p:nvSpPr>
        <p:spPr>
          <a:xfrm>
            <a:off x="50799" y="3969559"/>
            <a:ext cx="9694899" cy="25853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Born in New Rochelle, New York</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Graduated from The Bronx High School of Science,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then Cornell University BA 1950, Ph.D. 1956.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Worked at Cornell Aeronautical Laboratory in Buffalo, NY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Conducted the early work on perceptrons,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which culminated in the development and hardware construction of the Mark I Perceptron in 1960.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This was essentially the first computer that could learn new skills by trial and error,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using a type of neural network that simulates human thought processes.</a:t>
            </a:r>
            <a:endParaRPr b="0" i="0" sz="1400" u="none" cap="none" strike="noStrike">
              <a:solidFill>
                <a:srgbClr val="000000"/>
              </a:solidFill>
              <a:latin typeface="Arial"/>
              <a:ea typeface="Arial"/>
              <a:cs typeface="Arial"/>
              <a:sym typeface="Arial"/>
            </a:endParaRPr>
          </a:p>
        </p:txBody>
      </p:sp>
      <p:pic>
        <p:nvPicPr>
          <p:cNvPr id="315" name="Google Shape;315;p32"/>
          <p:cNvPicPr preferRelativeResize="0"/>
          <p:nvPr/>
        </p:nvPicPr>
        <p:blipFill rotWithShape="1">
          <a:blip r:embed="rId4">
            <a:alphaModFix/>
          </a:blip>
          <a:srcRect b="0" l="0" r="0" t="0"/>
          <a:stretch/>
        </p:blipFill>
        <p:spPr>
          <a:xfrm>
            <a:off x="5935459" y="18741"/>
            <a:ext cx="6256541" cy="3455105"/>
          </a:xfrm>
          <a:prstGeom prst="rect">
            <a:avLst/>
          </a:prstGeom>
          <a:noFill/>
          <a:ln>
            <a:noFill/>
          </a:ln>
        </p:spPr>
      </p:pic>
      <p:sp>
        <p:nvSpPr>
          <p:cNvPr id="316" name="Google Shape;316;p32"/>
          <p:cNvSpPr txBox="1"/>
          <p:nvPr/>
        </p:nvSpPr>
        <p:spPr>
          <a:xfrm>
            <a:off x="5825066" y="3969559"/>
            <a:ext cx="6313789" cy="116955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Single-Layer Network Perceptron. The machine was connected to a camera that used 20×20 cadmium sulfide photocells to produce a 400-pixel image. The main visible feature is a patchboard that allowed experimentation with different combinations of input features. To the right of that are arrays of potentiometers that implemented the adaptive weights</a:t>
            </a:r>
            <a:endParaRPr b="0" i="0" sz="1400" u="none" cap="none" strike="noStrike">
              <a:solidFill>
                <a:srgbClr val="000000"/>
              </a:solidFill>
              <a:latin typeface="Arial"/>
              <a:ea typeface="Arial"/>
              <a:cs typeface="Arial"/>
              <a:sym typeface="Arial"/>
            </a:endParaRPr>
          </a:p>
        </p:txBody>
      </p:sp>
      <p:pic>
        <p:nvPicPr>
          <p:cNvPr id="317" name="Google Shape;317;p32"/>
          <p:cNvPicPr preferRelativeResize="0"/>
          <p:nvPr/>
        </p:nvPicPr>
        <p:blipFill rotWithShape="1">
          <a:blip r:embed="rId5">
            <a:alphaModFix/>
          </a:blip>
          <a:srcRect b="0" l="0" r="0" t="0"/>
          <a:stretch/>
        </p:blipFill>
        <p:spPr>
          <a:xfrm>
            <a:off x="2205608" y="96337"/>
            <a:ext cx="1891725" cy="25420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3"/>
          <p:cNvSpPr txBox="1"/>
          <p:nvPr/>
        </p:nvSpPr>
        <p:spPr>
          <a:xfrm>
            <a:off x="7678272" y="363069"/>
            <a:ext cx="355002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Multilayer Perceptron</a:t>
            </a:r>
            <a:endParaRPr/>
          </a:p>
        </p:txBody>
      </p:sp>
      <p:pic>
        <p:nvPicPr>
          <p:cNvPr id="323" name="Google Shape;323;p33"/>
          <p:cNvPicPr preferRelativeResize="0"/>
          <p:nvPr/>
        </p:nvPicPr>
        <p:blipFill rotWithShape="1">
          <a:blip r:embed="rId3">
            <a:alphaModFix/>
          </a:blip>
          <a:srcRect b="0" l="0" r="0" t="0"/>
          <a:stretch/>
        </p:blipFill>
        <p:spPr>
          <a:xfrm>
            <a:off x="6010835" y="1493794"/>
            <a:ext cx="6025661" cy="5108713"/>
          </a:xfrm>
          <a:prstGeom prst="rect">
            <a:avLst/>
          </a:prstGeom>
          <a:noFill/>
          <a:ln>
            <a:noFill/>
          </a:ln>
        </p:spPr>
      </p:pic>
      <p:pic>
        <p:nvPicPr>
          <p:cNvPr id="324" name="Google Shape;324;p33"/>
          <p:cNvPicPr preferRelativeResize="0"/>
          <p:nvPr/>
        </p:nvPicPr>
        <p:blipFill rotWithShape="1">
          <a:blip r:embed="rId4">
            <a:alphaModFix/>
          </a:blip>
          <a:srcRect b="0" l="0" r="0" t="0"/>
          <a:stretch/>
        </p:blipFill>
        <p:spPr>
          <a:xfrm>
            <a:off x="363071" y="2433918"/>
            <a:ext cx="4174573" cy="3264274"/>
          </a:xfrm>
          <a:prstGeom prst="rect">
            <a:avLst/>
          </a:prstGeom>
          <a:noFill/>
          <a:ln>
            <a:noFill/>
          </a:ln>
        </p:spPr>
      </p:pic>
      <p:sp>
        <p:nvSpPr>
          <p:cNvPr id="325" name="Google Shape;325;p33"/>
          <p:cNvSpPr txBox="1"/>
          <p:nvPr/>
        </p:nvSpPr>
        <p:spPr>
          <a:xfrm>
            <a:off x="770964" y="363068"/>
            <a:ext cx="2918011"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Perceptron</a:t>
            </a:r>
            <a:endParaRPr/>
          </a:p>
          <a:p>
            <a:pPr indent="0" lvl="0" marL="0" marR="0" rtl="0" algn="l">
              <a:lnSpc>
                <a:spcPct val="100000"/>
              </a:lnSpc>
              <a:spcBef>
                <a:spcPts val="0"/>
              </a:spcBef>
              <a:spcAft>
                <a:spcPts val="0"/>
              </a:spcAft>
              <a:buNone/>
            </a:pPr>
            <a:r>
              <a:rPr b="1" i="0" lang="en-US" sz="2400" u="none" cap="none" strike="noStrike">
                <a:solidFill>
                  <a:srgbClr val="000000"/>
                </a:solidFill>
                <a:latin typeface="Arial"/>
                <a:ea typeface="Arial"/>
                <a:cs typeface="Arial"/>
                <a:sym typeface="Arial"/>
              </a:rPr>
              <a:t>(Single Layer)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4"/>
          <p:cNvSpPr txBox="1"/>
          <p:nvPr/>
        </p:nvSpPr>
        <p:spPr>
          <a:xfrm>
            <a:off x="144385" y="63284"/>
            <a:ext cx="9657348"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Neural Networks Leverage “Multiplicative” Complexity</a:t>
            </a:r>
            <a:endParaRPr b="0" i="0" sz="1400" u="none" cap="none" strike="noStrike">
              <a:solidFill>
                <a:srgbClr val="000000"/>
              </a:solidFill>
              <a:latin typeface="Arial"/>
              <a:ea typeface="Arial"/>
              <a:cs typeface="Arial"/>
              <a:sym typeface="Arial"/>
            </a:endParaRPr>
          </a:p>
        </p:txBody>
      </p:sp>
      <p:sp>
        <p:nvSpPr>
          <p:cNvPr id="331" name="Google Shape;331;p34"/>
          <p:cNvSpPr/>
          <p:nvPr/>
        </p:nvSpPr>
        <p:spPr>
          <a:xfrm>
            <a:off x="256666" y="1484448"/>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 name="Google Shape;332;p34"/>
          <p:cNvSpPr/>
          <p:nvPr/>
        </p:nvSpPr>
        <p:spPr>
          <a:xfrm>
            <a:off x="256666" y="2126132"/>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 name="Google Shape;333;p34"/>
          <p:cNvSpPr/>
          <p:nvPr/>
        </p:nvSpPr>
        <p:spPr>
          <a:xfrm>
            <a:off x="264687" y="2775837"/>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4" name="Google Shape;334;p34"/>
          <p:cNvSpPr/>
          <p:nvPr/>
        </p:nvSpPr>
        <p:spPr>
          <a:xfrm>
            <a:off x="264687" y="3417521"/>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34"/>
          <p:cNvSpPr/>
          <p:nvPr/>
        </p:nvSpPr>
        <p:spPr>
          <a:xfrm>
            <a:off x="248646" y="4059206"/>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34"/>
          <p:cNvSpPr/>
          <p:nvPr/>
        </p:nvSpPr>
        <p:spPr>
          <a:xfrm>
            <a:off x="248646" y="4700890"/>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7" name="Google Shape;337;p34"/>
          <p:cNvSpPr/>
          <p:nvPr/>
        </p:nvSpPr>
        <p:spPr>
          <a:xfrm>
            <a:off x="256667" y="5350595"/>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8" name="Google Shape;338;p34"/>
          <p:cNvSpPr/>
          <p:nvPr/>
        </p:nvSpPr>
        <p:spPr>
          <a:xfrm>
            <a:off x="256667" y="5992279"/>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 name="Google Shape;339;p34"/>
          <p:cNvSpPr/>
          <p:nvPr/>
        </p:nvSpPr>
        <p:spPr>
          <a:xfrm>
            <a:off x="922412" y="2150192"/>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0" name="Google Shape;340;p34"/>
          <p:cNvSpPr/>
          <p:nvPr/>
        </p:nvSpPr>
        <p:spPr>
          <a:xfrm>
            <a:off x="922412" y="2791876"/>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 name="Google Shape;341;p34"/>
          <p:cNvSpPr/>
          <p:nvPr/>
        </p:nvSpPr>
        <p:spPr>
          <a:xfrm>
            <a:off x="914391" y="3441581"/>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34"/>
          <p:cNvSpPr/>
          <p:nvPr/>
        </p:nvSpPr>
        <p:spPr>
          <a:xfrm>
            <a:off x="914391" y="4083265"/>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34"/>
          <p:cNvSpPr/>
          <p:nvPr/>
        </p:nvSpPr>
        <p:spPr>
          <a:xfrm>
            <a:off x="914392" y="4724950"/>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4" name="Google Shape;344;p34"/>
          <p:cNvSpPr/>
          <p:nvPr/>
        </p:nvSpPr>
        <p:spPr>
          <a:xfrm>
            <a:off x="914392" y="5366634"/>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p34"/>
          <p:cNvSpPr/>
          <p:nvPr/>
        </p:nvSpPr>
        <p:spPr>
          <a:xfrm>
            <a:off x="922413" y="6016339"/>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34"/>
          <p:cNvSpPr/>
          <p:nvPr/>
        </p:nvSpPr>
        <p:spPr>
          <a:xfrm>
            <a:off x="914388" y="1500494"/>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7" name="Google Shape;347;p34"/>
          <p:cNvSpPr/>
          <p:nvPr/>
        </p:nvSpPr>
        <p:spPr>
          <a:xfrm>
            <a:off x="1548058" y="1492470"/>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8" name="Google Shape;348;p34"/>
          <p:cNvSpPr/>
          <p:nvPr/>
        </p:nvSpPr>
        <p:spPr>
          <a:xfrm>
            <a:off x="1548058" y="2134154"/>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9" name="Google Shape;349;p34"/>
          <p:cNvSpPr/>
          <p:nvPr/>
        </p:nvSpPr>
        <p:spPr>
          <a:xfrm>
            <a:off x="1556079" y="2783859"/>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0" name="Google Shape;350;p34"/>
          <p:cNvSpPr/>
          <p:nvPr/>
        </p:nvSpPr>
        <p:spPr>
          <a:xfrm>
            <a:off x="1556079" y="3425543"/>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p34"/>
          <p:cNvSpPr/>
          <p:nvPr/>
        </p:nvSpPr>
        <p:spPr>
          <a:xfrm>
            <a:off x="1556080" y="4067228"/>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p34"/>
          <p:cNvSpPr/>
          <p:nvPr/>
        </p:nvSpPr>
        <p:spPr>
          <a:xfrm>
            <a:off x="1556080" y="4708912"/>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p34"/>
          <p:cNvSpPr/>
          <p:nvPr/>
        </p:nvSpPr>
        <p:spPr>
          <a:xfrm>
            <a:off x="1548059" y="5358617"/>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p34"/>
          <p:cNvSpPr/>
          <p:nvPr/>
        </p:nvSpPr>
        <p:spPr>
          <a:xfrm>
            <a:off x="1548059" y="6000301"/>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5" name="Google Shape;355;p34"/>
          <p:cNvSpPr/>
          <p:nvPr/>
        </p:nvSpPr>
        <p:spPr>
          <a:xfrm>
            <a:off x="2213804" y="2158214"/>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6" name="Google Shape;356;p34"/>
          <p:cNvSpPr/>
          <p:nvPr/>
        </p:nvSpPr>
        <p:spPr>
          <a:xfrm>
            <a:off x="2213804" y="2799898"/>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p34"/>
          <p:cNvSpPr/>
          <p:nvPr/>
        </p:nvSpPr>
        <p:spPr>
          <a:xfrm>
            <a:off x="2205783" y="3449603"/>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p34"/>
          <p:cNvSpPr/>
          <p:nvPr/>
        </p:nvSpPr>
        <p:spPr>
          <a:xfrm>
            <a:off x="2205783" y="4091287"/>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34"/>
          <p:cNvSpPr/>
          <p:nvPr/>
        </p:nvSpPr>
        <p:spPr>
          <a:xfrm>
            <a:off x="2205784" y="4732972"/>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34"/>
          <p:cNvSpPr/>
          <p:nvPr/>
        </p:nvSpPr>
        <p:spPr>
          <a:xfrm>
            <a:off x="2205784" y="5374656"/>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1" name="Google Shape;361;p34"/>
          <p:cNvSpPr/>
          <p:nvPr/>
        </p:nvSpPr>
        <p:spPr>
          <a:xfrm>
            <a:off x="2213805" y="6024361"/>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 name="Google Shape;362;p34"/>
          <p:cNvSpPr/>
          <p:nvPr/>
        </p:nvSpPr>
        <p:spPr>
          <a:xfrm>
            <a:off x="2205780" y="1492474"/>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 name="Google Shape;363;p34"/>
          <p:cNvSpPr/>
          <p:nvPr/>
        </p:nvSpPr>
        <p:spPr>
          <a:xfrm>
            <a:off x="2847470" y="1476428"/>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4" name="Google Shape;364;p34"/>
          <p:cNvSpPr/>
          <p:nvPr/>
        </p:nvSpPr>
        <p:spPr>
          <a:xfrm>
            <a:off x="2847470" y="2118112"/>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p34"/>
          <p:cNvSpPr/>
          <p:nvPr/>
        </p:nvSpPr>
        <p:spPr>
          <a:xfrm>
            <a:off x="2855491" y="2767817"/>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 name="Google Shape;366;p34"/>
          <p:cNvSpPr/>
          <p:nvPr/>
        </p:nvSpPr>
        <p:spPr>
          <a:xfrm>
            <a:off x="2855491" y="3409501"/>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7" name="Google Shape;367;p34"/>
          <p:cNvSpPr/>
          <p:nvPr/>
        </p:nvSpPr>
        <p:spPr>
          <a:xfrm>
            <a:off x="2839450" y="4051186"/>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8" name="Google Shape;368;p34"/>
          <p:cNvSpPr/>
          <p:nvPr/>
        </p:nvSpPr>
        <p:spPr>
          <a:xfrm>
            <a:off x="2839450" y="4692870"/>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p34"/>
          <p:cNvSpPr/>
          <p:nvPr/>
        </p:nvSpPr>
        <p:spPr>
          <a:xfrm>
            <a:off x="2847471" y="5342575"/>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34"/>
          <p:cNvSpPr/>
          <p:nvPr/>
        </p:nvSpPr>
        <p:spPr>
          <a:xfrm>
            <a:off x="2847471" y="5984259"/>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1" name="Google Shape;371;p34"/>
          <p:cNvSpPr/>
          <p:nvPr/>
        </p:nvSpPr>
        <p:spPr>
          <a:xfrm>
            <a:off x="3513216" y="2142172"/>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2" name="Google Shape;372;p34"/>
          <p:cNvSpPr/>
          <p:nvPr/>
        </p:nvSpPr>
        <p:spPr>
          <a:xfrm>
            <a:off x="3513216" y="2783856"/>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3" name="Google Shape;373;p34"/>
          <p:cNvSpPr/>
          <p:nvPr/>
        </p:nvSpPr>
        <p:spPr>
          <a:xfrm>
            <a:off x="3505195" y="3433561"/>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4" name="Google Shape;374;p34"/>
          <p:cNvSpPr/>
          <p:nvPr/>
        </p:nvSpPr>
        <p:spPr>
          <a:xfrm>
            <a:off x="3505195" y="4075245"/>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5" name="Google Shape;375;p34"/>
          <p:cNvSpPr/>
          <p:nvPr/>
        </p:nvSpPr>
        <p:spPr>
          <a:xfrm>
            <a:off x="3505196" y="4716930"/>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6" name="Google Shape;376;p34"/>
          <p:cNvSpPr/>
          <p:nvPr/>
        </p:nvSpPr>
        <p:spPr>
          <a:xfrm>
            <a:off x="3505196" y="5358614"/>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34"/>
          <p:cNvSpPr/>
          <p:nvPr/>
        </p:nvSpPr>
        <p:spPr>
          <a:xfrm>
            <a:off x="3513217" y="6008319"/>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8" name="Google Shape;378;p34"/>
          <p:cNvSpPr/>
          <p:nvPr/>
        </p:nvSpPr>
        <p:spPr>
          <a:xfrm>
            <a:off x="3505192" y="1492474"/>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9" name="Google Shape;379;p34"/>
          <p:cNvSpPr/>
          <p:nvPr/>
        </p:nvSpPr>
        <p:spPr>
          <a:xfrm>
            <a:off x="4138862" y="1484450"/>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0" name="Google Shape;380;p34"/>
          <p:cNvSpPr/>
          <p:nvPr/>
        </p:nvSpPr>
        <p:spPr>
          <a:xfrm>
            <a:off x="4138862" y="2126134"/>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1" name="Google Shape;381;p34"/>
          <p:cNvSpPr/>
          <p:nvPr/>
        </p:nvSpPr>
        <p:spPr>
          <a:xfrm>
            <a:off x="4146883" y="2775839"/>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2" name="Google Shape;382;p34"/>
          <p:cNvSpPr/>
          <p:nvPr/>
        </p:nvSpPr>
        <p:spPr>
          <a:xfrm>
            <a:off x="4146883" y="3417523"/>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3" name="Google Shape;383;p34"/>
          <p:cNvSpPr/>
          <p:nvPr/>
        </p:nvSpPr>
        <p:spPr>
          <a:xfrm>
            <a:off x="4146884" y="4059208"/>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4" name="Google Shape;384;p34"/>
          <p:cNvSpPr/>
          <p:nvPr/>
        </p:nvSpPr>
        <p:spPr>
          <a:xfrm>
            <a:off x="4146884" y="4700892"/>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5" name="Google Shape;385;p34"/>
          <p:cNvSpPr/>
          <p:nvPr/>
        </p:nvSpPr>
        <p:spPr>
          <a:xfrm>
            <a:off x="4138863" y="5350597"/>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6" name="Google Shape;386;p34"/>
          <p:cNvSpPr/>
          <p:nvPr/>
        </p:nvSpPr>
        <p:spPr>
          <a:xfrm>
            <a:off x="4138863" y="5992281"/>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34"/>
          <p:cNvSpPr/>
          <p:nvPr/>
        </p:nvSpPr>
        <p:spPr>
          <a:xfrm>
            <a:off x="4804608" y="2150194"/>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34"/>
          <p:cNvSpPr/>
          <p:nvPr/>
        </p:nvSpPr>
        <p:spPr>
          <a:xfrm>
            <a:off x="4804608" y="2791878"/>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9" name="Google Shape;389;p34"/>
          <p:cNvSpPr/>
          <p:nvPr/>
        </p:nvSpPr>
        <p:spPr>
          <a:xfrm>
            <a:off x="4796587" y="3441583"/>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0" name="Google Shape;390;p34"/>
          <p:cNvSpPr/>
          <p:nvPr/>
        </p:nvSpPr>
        <p:spPr>
          <a:xfrm>
            <a:off x="4796587" y="4083267"/>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1" name="Google Shape;391;p34"/>
          <p:cNvSpPr/>
          <p:nvPr/>
        </p:nvSpPr>
        <p:spPr>
          <a:xfrm>
            <a:off x="4796588" y="4724952"/>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2" name="Google Shape;392;p34"/>
          <p:cNvSpPr/>
          <p:nvPr/>
        </p:nvSpPr>
        <p:spPr>
          <a:xfrm>
            <a:off x="4796588" y="5366636"/>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3" name="Google Shape;393;p34"/>
          <p:cNvSpPr/>
          <p:nvPr/>
        </p:nvSpPr>
        <p:spPr>
          <a:xfrm>
            <a:off x="4804609" y="6016341"/>
            <a:ext cx="641684" cy="64168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34"/>
          <p:cNvSpPr/>
          <p:nvPr/>
        </p:nvSpPr>
        <p:spPr>
          <a:xfrm>
            <a:off x="4796584" y="1484454"/>
            <a:ext cx="641684" cy="641684"/>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5" name="Google Shape;395;p34"/>
          <p:cNvSpPr txBox="1"/>
          <p:nvPr/>
        </p:nvSpPr>
        <p:spPr>
          <a:xfrm>
            <a:off x="368958" y="1468406"/>
            <a:ext cx="481263" cy="7058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alibri"/>
                <a:ea typeface="Calibri"/>
                <a:cs typeface="Calibri"/>
                <a:sym typeface="Calibri"/>
              </a:rPr>
              <a:t>1</a:t>
            </a:r>
            <a:endParaRPr b="1" i="0" sz="4000" u="none" cap="none" strike="noStrike">
              <a:solidFill>
                <a:schemeClr val="dk1"/>
              </a:solidFill>
              <a:latin typeface="Calibri"/>
              <a:ea typeface="Calibri"/>
              <a:cs typeface="Calibri"/>
              <a:sym typeface="Calibri"/>
            </a:endParaRPr>
          </a:p>
        </p:txBody>
      </p:sp>
      <p:sp>
        <p:nvSpPr>
          <p:cNvPr id="396" name="Google Shape;396;p34"/>
          <p:cNvSpPr txBox="1"/>
          <p:nvPr/>
        </p:nvSpPr>
        <p:spPr>
          <a:xfrm>
            <a:off x="1002622" y="1476423"/>
            <a:ext cx="481263" cy="7058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397" name="Google Shape;397;p34"/>
          <p:cNvSpPr txBox="1"/>
          <p:nvPr/>
        </p:nvSpPr>
        <p:spPr>
          <a:xfrm>
            <a:off x="1668368" y="1468405"/>
            <a:ext cx="481263" cy="7058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alibri"/>
                <a:ea typeface="Calibri"/>
                <a:cs typeface="Calibri"/>
                <a:sym typeface="Calibri"/>
              </a:rPr>
              <a:t>4</a:t>
            </a:r>
            <a:endParaRPr b="1" i="0" sz="4000" u="none" cap="none" strike="noStrike">
              <a:solidFill>
                <a:schemeClr val="dk1"/>
              </a:solidFill>
              <a:latin typeface="Calibri"/>
              <a:ea typeface="Calibri"/>
              <a:cs typeface="Calibri"/>
              <a:sym typeface="Calibri"/>
            </a:endParaRPr>
          </a:p>
        </p:txBody>
      </p:sp>
      <p:sp>
        <p:nvSpPr>
          <p:cNvPr id="398" name="Google Shape;398;p34"/>
          <p:cNvSpPr txBox="1"/>
          <p:nvPr/>
        </p:nvSpPr>
        <p:spPr>
          <a:xfrm>
            <a:off x="2334114" y="1460384"/>
            <a:ext cx="481263" cy="7058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alibri"/>
                <a:ea typeface="Calibri"/>
                <a:cs typeface="Calibri"/>
                <a:sym typeface="Calibri"/>
              </a:rPr>
              <a:t>8</a:t>
            </a:r>
            <a:endParaRPr b="0" i="0" sz="1400" u="none" cap="none" strike="noStrike">
              <a:solidFill>
                <a:srgbClr val="000000"/>
              </a:solidFill>
              <a:latin typeface="Arial"/>
              <a:ea typeface="Arial"/>
              <a:cs typeface="Arial"/>
              <a:sym typeface="Arial"/>
            </a:endParaRPr>
          </a:p>
        </p:txBody>
      </p:sp>
      <p:sp>
        <p:nvSpPr>
          <p:cNvPr id="399" name="Google Shape;399;p34"/>
          <p:cNvSpPr txBox="1"/>
          <p:nvPr/>
        </p:nvSpPr>
        <p:spPr>
          <a:xfrm>
            <a:off x="2967778" y="1468405"/>
            <a:ext cx="481263"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Calibri"/>
                <a:ea typeface="Calibri"/>
                <a:cs typeface="Calibri"/>
                <a:sym typeface="Calibri"/>
              </a:rPr>
              <a:t>…</a:t>
            </a:r>
            <a:endParaRPr b="1" i="0" sz="4000" u="none" cap="none" strike="noStrike">
              <a:solidFill>
                <a:schemeClr val="dk1"/>
              </a:solidFill>
              <a:latin typeface="Calibri"/>
              <a:ea typeface="Calibri"/>
              <a:cs typeface="Calibri"/>
              <a:sym typeface="Calibri"/>
            </a:endParaRPr>
          </a:p>
        </p:txBody>
      </p:sp>
      <p:sp>
        <p:nvSpPr>
          <p:cNvPr id="400" name="Google Shape;400;p34"/>
          <p:cNvSpPr txBox="1"/>
          <p:nvPr/>
        </p:nvSpPr>
        <p:spPr>
          <a:xfrm>
            <a:off x="6368708" y="5952169"/>
            <a:ext cx="2454442"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2</a:t>
            </a:r>
            <a:r>
              <a:rPr b="0" baseline="30000" i="0" lang="en-US" sz="4000" u="none" cap="none" strike="noStrike">
                <a:solidFill>
                  <a:schemeClr val="dk1"/>
                </a:solidFill>
                <a:latin typeface="Calibri"/>
                <a:ea typeface="Calibri"/>
                <a:cs typeface="Calibri"/>
                <a:sym typeface="Calibri"/>
              </a:rPr>
              <a:t>64</a:t>
            </a:r>
            <a:r>
              <a:rPr b="0" i="0" lang="en-US" sz="4000" u="none" cap="none" strike="noStrike">
                <a:solidFill>
                  <a:schemeClr val="dk1"/>
                </a:solidFill>
                <a:latin typeface="Calibri"/>
                <a:ea typeface="Calibri"/>
                <a:cs typeface="Calibri"/>
                <a:sym typeface="Calibri"/>
              </a:rPr>
              <a:t> ~ 10</a:t>
            </a:r>
            <a:r>
              <a:rPr b="0" baseline="30000" i="0" lang="en-US" sz="4000" u="none" cap="none" strike="noStrike">
                <a:solidFill>
                  <a:schemeClr val="dk1"/>
                </a:solidFill>
                <a:latin typeface="Calibri"/>
                <a:ea typeface="Calibri"/>
                <a:cs typeface="Calibri"/>
                <a:sym typeface="Calibri"/>
              </a:rPr>
              <a:t>19</a:t>
            </a:r>
            <a:r>
              <a:rPr b="0" i="0" lang="en-US" sz="4000" u="none" cap="none" strike="noStrike">
                <a:solidFill>
                  <a:schemeClr val="dk1"/>
                </a:solidFill>
                <a:latin typeface="Calibri"/>
                <a:ea typeface="Calibri"/>
                <a:cs typeface="Calibri"/>
                <a:sym typeface="Calibri"/>
              </a:rPr>
              <a:t> </a:t>
            </a:r>
            <a:endParaRPr b="0" i="0" sz="4000" u="none" cap="none" strike="noStrike">
              <a:solidFill>
                <a:schemeClr val="dk1"/>
              </a:solidFill>
              <a:latin typeface="Calibri"/>
              <a:ea typeface="Calibri"/>
              <a:cs typeface="Calibri"/>
              <a:sym typeface="Calibri"/>
            </a:endParaRPr>
          </a:p>
        </p:txBody>
      </p:sp>
      <p:cxnSp>
        <p:nvCxnSpPr>
          <p:cNvPr id="401" name="Google Shape;401;p34"/>
          <p:cNvCxnSpPr>
            <a:stCxn id="400" idx="1"/>
          </p:cNvCxnSpPr>
          <p:nvPr/>
        </p:nvCxnSpPr>
        <p:spPr>
          <a:xfrm flipH="1">
            <a:off x="5125508" y="6306112"/>
            <a:ext cx="1243200" cy="39000"/>
          </a:xfrm>
          <a:prstGeom prst="straightConnector1">
            <a:avLst/>
          </a:prstGeom>
          <a:noFill/>
          <a:ln cap="flat" cmpd="sng" w="22225">
            <a:solidFill>
              <a:srgbClr val="FF0000"/>
            </a:solidFill>
            <a:prstDash val="solid"/>
            <a:miter lim="800000"/>
            <a:headEnd len="sm" w="sm" type="none"/>
            <a:tailEnd len="med" w="med" type="triangle"/>
          </a:ln>
        </p:spPr>
      </p:cxnSp>
      <p:sp>
        <p:nvSpPr>
          <p:cNvPr id="402" name="Google Shape;402;p34"/>
          <p:cNvSpPr txBox="1"/>
          <p:nvPr/>
        </p:nvSpPr>
        <p:spPr>
          <a:xfrm>
            <a:off x="6096000" y="1969720"/>
            <a:ext cx="3898224"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N</a:t>
            </a:r>
            <a:r>
              <a:rPr b="0" baseline="-25000" i="0" lang="en-US" sz="4000" u="none" cap="none" strike="noStrike">
                <a:solidFill>
                  <a:schemeClr val="dk1"/>
                </a:solidFill>
                <a:latin typeface="Calibri"/>
                <a:ea typeface="Calibri"/>
                <a:cs typeface="Calibri"/>
                <a:sym typeface="Calibri"/>
              </a:rPr>
              <a:t>k</a:t>
            </a:r>
            <a:r>
              <a:rPr b="0" i="0" lang="en-US" sz="4000" u="none" cap="none" strike="noStrike">
                <a:solidFill>
                  <a:schemeClr val="dk1"/>
                </a:solidFill>
                <a:latin typeface="Calibri"/>
                <a:ea typeface="Calibri"/>
                <a:cs typeface="Calibri"/>
                <a:sym typeface="Calibri"/>
              </a:rPr>
              <a:t> = 2*N</a:t>
            </a:r>
            <a:r>
              <a:rPr b="0" baseline="-25000" i="0" lang="en-US" sz="4000" u="none" cap="none" strike="noStrike">
                <a:solidFill>
                  <a:schemeClr val="dk1"/>
                </a:solidFill>
                <a:latin typeface="Calibri"/>
                <a:ea typeface="Calibri"/>
                <a:cs typeface="Calibri"/>
                <a:sym typeface="Calibri"/>
              </a:rPr>
              <a:t>k-1</a:t>
            </a:r>
            <a:endParaRPr b="0" baseline="-25000" i="0" sz="4000" u="none" cap="none" strike="noStrike">
              <a:solidFill>
                <a:schemeClr val="dk1"/>
              </a:solidFill>
              <a:latin typeface="Calibri"/>
              <a:ea typeface="Calibri"/>
              <a:cs typeface="Calibri"/>
              <a:sym typeface="Calibri"/>
            </a:endParaRPr>
          </a:p>
        </p:txBody>
      </p:sp>
      <p:sp>
        <p:nvSpPr>
          <p:cNvPr id="403" name="Google Shape;403;p34"/>
          <p:cNvSpPr txBox="1"/>
          <p:nvPr/>
        </p:nvSpPr>
        <p:spPr>
          <a:xfrm>
            <a:off x="138284" y="704968"/>
            <a:ext cx="4016616"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Chess board example: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5"/>
          <p:cNvSpPr txBox="1"/>
          <p:nvPr/>
        </p:nvSpPr>
        <p:spPr>
          <a:xfrm>
            <a:off x="128337" y="129790"/>
            <a:ext cx="1158240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Deep Learning – using layers to achieve “multiplicative” complexity</a:t>
            </a:r>
            <a:endParaRPr b="1" i="0" sz="3200" u="none" cap="none" strike="noStrike">
              <a:solidFill>
                <a:schemeClr val="dk1"/>
              </a:solidFill>
              <a:latin typeface="Calibri"/>
              <a:ea typeface="Calibri"/>
              <a:cs typeface="Calibri"/>
              <a:sym typeface="Calibri"/>
            </a:endParaRPr>
          </a:p>
        </p:txBody>
      </p:sp>
      <p:sp>
        <p:nvSpPr>
          <p:cNvPr id="409" name="Google Shape;409;p35"/>
          <p:cNvSpPr/>
          <p:nvPr/>
        </p:nvSpPr>
        <p:spPr>
          <a:xfrm>
            <a:off x="385014" y="2315874"/>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0" name="Google Shape;410;p35"/>
          <p:cNvSpPr/>
          <p:nvPr/>
        </p:nvSpPr>
        <p:spPr>
          <a:xfrm>
            <a:off x="1949116" y="794089"/>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p35"/>
          <p:cNvSpPr/>
          <p:nvPr/>
        </p:nvSpPr>
        <p:spPr>
          <a:xfrm>
            <a:off x="1949116" y="1770443"/>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2" name="Google Shape;412;p35"/>
          <p:cNvSpPr/>
          <p:nvPr/>
        </p:nvSpPr>
        <p:spPr>
          <a:xfrm>
            <a:off x="1949116" y="2784688"/>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3" name="Google Shape;413;p35"/>
          <p:cNvSpPr/>
          <p:nvPr/>
        </p:nvSpPr>
        <p:spPr>
          <a:xfrm>
            <a:off x="1949116" y="3761042"/>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4" name="Google Shape;414;p35"/>
          <p:cNvSpPr/>
          <p:nvPr/>
        </p:nvSpPr>
        <p:spPr>
          <a:xfrm>
            <a:off x="8161404" y="2271958"/>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15" name="Google Shape;415;p35"/>
          <p:cNvCxnSpPr>
            <a:stCxn id="409" idx="6"/>
            <a:endCxn id="410" idx="2"/>
          </p:cNvCxnSpPr>
          <p:nvPr/>
        </p:nvCxnSpPr>
        <p:spPr>
          <a:xfrm flipH="1" rot="10800000">
            <a:off x="930445" y="1066690"/>
            <a:ext cx="1018800" cy="1521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16" name="Google Shape;416;p35"/>
          <p:cNvCxnSpPr>
            <a:stCxn id="409" idx="6"/>
            <a:endCxn id="411" idx="2"/>
          </p:cNvCxnSpPr>
          <p:nvPr/>
        </p:nvCxnSpPr>
        <p:spPr>
          <a:xfrm flipH="1" rot="10800000">
            <a:off x="930445" y="2043190"/>
            <a:ext cx="1018800" cy="545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17" name="Google Shape;417;p35"/>
          <p:cNvCxnSpPr>
            <a:stCxn id="409" idx="6"/>
            <a:endCxn id="412" idx="2"/>
          </p:cNvCxnSpPr>
          <p:nvPr/>
        </p:nvCxnSpPr>
        <p:spPr>
          <a:xfrm>
            <a:off x="930445" y="2588590"/>
            <a:ext cx="1018800" cy="468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18" name="Google Shape;418;p35"/>
          <p:cNvCxnSpPr>
            <a:stCxn id="409" idx="6"/>
            <a:endCxn id="413" idx="2"/>
          </p:cNvCxnSpPr>
          <p:nvPr/>
        </p:nvCxnSpPr>
        <p:spPr>
          <a:xfrm>
            <a:off x="930445" y="2588590"/>
            <a:ext cx="1018800" cy="14451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19" name="Google Shape;419;p35"/>
          <p:cNvCxnSpPr>
            <a:stCxn id="420" idx="6"/>
            <a:endCxn id="414" idx="2"/>
          </p:cNvCxnSpPr>
          <p:nvPr/>
        </p:nvCxnSpPr>
        <p:spPr>
          <a:xfrm flipH="1" rot="10800000">
            <a:off x="7251015" y="2544558"/>
            <a:ext cx="910500" cy="1489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21" name="Google Shape;421;p35"/>
          <p:cNvCxnSpPr>
            <a:stCxn id="422" idx="6"/>
            <a:endCxn id="414" idx="2"/>
          </p:cNvCxnSpPr>
          <p:nvPr/>
        </p:nvCxnSpPr>
        <p:spPr>
          <a:xfrm flipH="1" rot="10800000">
            <a:off x="7251015" y="2544704"/>
            <a:ext cx="910500" cy="512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23" name="Google Shape;423;p35"/>
          <p:cNvCxnSpPr>
            <a:stCxn id="424" idx="6"/>
            <a:endCxn id="414" idx="2"/>
          </p:cNvCxnSpPr>
          <p:nvPr/>
        </p:nvCxnSpPr>
        <p:spPr>
          <a:xfrm>
            <a:off x="7251015" y="2043158"/>
            <a:ext cx="910500" cy="501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25" name="Google Shape;425;p35"/>
          <p:cNvCxnSpPr>
            <a:stCxn id="426" idx="6"/>
            <a:endCxn id="414" idx="2"/>
          </p:cNvCxnSpPr>
          <p:nvPr/>
        </p:nvCxnSpPr>
        <p:spPr>
          <a:xfrm>
            <a:off x="7251015" y="1066805"/>
            <a:ext cx="910500" cy="1477800"/>
          </a:xfrm>
          <a:prstGeom prst="straightConnector1">
            <a:avLst/>
          </a:prstGeom>
          <a:noFill/>
          <a:ln cap="flat" cmpd="sng" w="9525">
            <a:solidFill>
              <a:schemeClr val="accent1"/>
            </a:solidFill>
            <a:prstDash val="solid"/>
            <a:miter lim="800000"/>
            <a:headEnd len="sm" w="sm" type="none"/>
            <a:tailEnd len="med" w="med" type="triangle"/>
          </a:ln>
        </p:spPr>
      </p:cxnSp>
      <p:sp>
        <p:nvSpPr>
          <p:cNvPr id="427" name="Google Shape;427;p35"/>
          <p:cNvSpPr txBox="1"/>
          <p:nvPr/>
        </p:nvSpPr>
        <p:spPr>
          <a:xfrm>
            <a:off x="288758" y="1620257"/>
            <a:ext cx="38501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x</a:t>
            </a:r>
            <a:endParaRPr b="0" i="0" sz="3200" u="none" cap="none" strike="noStrike">
              <a:solidFill>
                <a:schemeClr val="dk1"/>
              </a:solidFill>
              <a:latin typeface="Calibri"/>
              <a:ea typeface="Calibri"/>
              <a:cs typeface="Calibri"/>
              <a:sym typeface="Calibri"/>
            </a:endParaRPr>
          </a:p>
        </p:txBody>
      </p:sp>
      <p:sp>
        <p:nvSpPr>
          <p:cNvPr id="428" name="Google Shape;428;p35"/>
          <p:cNvSpPr txBox="1"/>
          <p:nvPr/>
        </p:nvSpPr>
        <p:spPr>
          <a:xfrm>
            <a:off x="8321824" y="1513769"/>
            <a:ext cx="1491921" cy="58477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y = f(x)</a:t>
            </a:r>
            <a:endParaRPr b="0" i="0" sz="3200" u="none" cap="none" strike="noStrike">
              <a:solidFill>
                <a:schemeClr val="dk1"/>
              </a:solidFill>
              <a:latin typeface="Calibri"/>
              <a:ea typeface="Calibri"/>
              <a:cs typeface="Calibri"/>
              <a:sym typeface="Calibri"/>
            </a:endParaRPr>
          </a:p>
        </p:txBody>
      </p:sp>
      <p:sp>
        <p:nvSpPr>
          <p:cNvPr id="429" name="Google Shape;429;p35"/>
          <p:cNvSpPr txBox="1"/>
          <p:nvPr/>
        </p:nvSpPr>
        <p:spPr>
          <a:xfrm>
            <a:off x="256678" y="4379502"/>
            <a:ext cx="11806986" cy="2308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If sequential layers are fully interconnected, then number of connections ~N*N*(L-1),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and complexity ~ </a:t>
            </a:r>
            <a:r>
              <a:rPr b="0" i="0" lang="en-US" sz="3200" u="none" cap="none" strike="noStrike">
                <a:solidFill>
                  <a:schemeClr val="dk1"/>
                </a:solidFill>
                <a:latin typeface="Calibri"/>
                <a:ea typeface="Calibri"/>
                <a:cs typeface="Calibri"/>
                <a:sym typeface="Calibri"/>
              </a:rPr>
              <a:t>N</a:t>
            </a:r>
            <a:r>
              <a:rPr b="0" baseline="30000" i="0" lang="en-US" sz="3200" u="none" cap="none" strike="noStrike">
                <a:solidFill>
                  <a:schemeClr val="dk1"/>
                </a:solidFill>
                <a:latin typeface="Calibri"/>
                <a:ea typeface="Calibri"/>
                <a:cs typeface="Calibri"/>
                <a:sym typeface="Calibri"/>
              </a:rPr>
              <a:t>L-1</a:t>
            </a:r>
            <a:r>
              <a:rPr b="0" i="0" lang="en-US" sz="2400" u="none" cap="none" strike="noStrike">
                <a:solidFill>
                  <a:schemeClr val="dk1"/>
                </a:solidFill>
                <a:latin typeface="Calibri"/>
                <a:ea typeface="Calibri"/>
                <a:cs typeface="Calibri"/>
                <a:sym typeface="Calibri"/>
              </a:rPr>
              <a:t>, (N = size, L = number of layers).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So if N=L=20, then Ncon =~ 8,000, Ncompl =~20</a:t>
            </a:r>
            <a:r>
              <a:rPr b="0" baseline="30000" i="0" lang="en-US" sz="2400" u="none" cap="none" strike="noStrike">
                <a:solidFill>
                  <a:schemeClr val="dk1"/>
                </a:solidFill>
                <a:latin typeface="Calibri"/>
                <a:ea typeface="Calibri"/>
                <a:cs typeface="Calibri"/>
                <a:sym typeface="Calibri"/>
              </a:rPr>
              <a:t>19</a:t>
            </a:r>
            <a:r>
              <a:rPr b="0" i="0" lang="en-US" sz="2400" u="none" cap="none" strike="noStrike">
                <a:solidFill>
                  <a:schemeClr val="dk1"/>
                </a:solidFill>
                <a:latin typeface="Calibri"/>
                <a:ea typeface="Calibri"/>
                <a:cs typeface="Calibri"/>
                <a:sym typeface="Calibri"/>
              </a:rPr>
              <a:t> =~ 5*10</a:t>
            </a:r>
            <a:r>
              <a:rPr b="0" baseline="30000" i="0" lang="en-US" sz="2400" u="none" cap="none" strike="noStrike">
                <a:solidFill>
                  <a:schemeClr val="dk1"/>
                </a:solidFill>
                <a:latin typeface="Calibri"/>
                <a:ea typeface="Calibri"/>
                <a:cs typeface="Calibri"/>
                <a:sym typeface="Calibri"/>
              </a:rPr>
              <a:t>24</a:t>
            </a:r>
            <a:r>
              <a:rPr b="0" i="0" lang="en-US" sz="2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Note: Logic is stored in weights of connections (W-coefficients), and biases (b-shifts).</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Note: we need non-linearity in nodes, otherwise the network is equivalent to a simple linear function.</a:t>
            </a:r>
            <a:endParaRPr b="0" i="0" sz="2000" u="none" cap="none" strike="noStrike">
              <a:solidFill>
                <a:schemeClr val="dk1"/>
              </a:solidFill>
              <a:latin typeface="Calibri"/>
              <a:ea typeface="Calibri"/>
              <a:cs typeface="Calibri"/>
              <a:sym typeface="Calibri"/>
            </a:endParaRPr>
          </a:p>
        </p:txBody>
      </p:sp>
      <p:sp>
        <p:nvSpPr>
          <p:cNvPr id="430" name="Google Shape;430;p35"/>
          <p:cNvSpPr/>
          <p:nvPr/>
        </p:nvSpPr>
        <p:spPr>
          <a:xfrm>
            <a:off x="3132221" y="794089"/>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p35"/>
          <p:cNvSpPr/>
          <p:nvPr/>
        </p:nvSpPr>
        <p:spPr>
          <a:xfrm>
            <a:off x="3132221" y="1770443"/>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35"/>
          <p:cNvSpPr/>
          <p:nvPr/>
        </p:nvSpPr>
        <p:spPr>
          <a:xfrm>
            <a:off x="3132221" y="2784688"/>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3" name="Google Shape;433;p35"/>
          <p:cNvSpPr/>
          <p:nvPr/>
        </p:nvSpPr>
        <p:spPr>
          <a:xfrm>
            <a:off x="3132221" y="3761042"/>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35"/>
          <p:cNvSpPr/>
          <p:nvPr/>
        </p:nvSpPr>
        <p:spPr>
          <a:xfrm>
            <a:off x="4323342" y="786069"/>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5" name="Google Shape;435;p35"/>
          <p:cNvSpPr/>
          <p:nvPr/>
        </p:nvSpPr>
        <p:spPr>
          <a:xfrm>
            <a:off x="4323342" y="1762423"/>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6" name="Google Shape;436;p35"/>
          <p:cNvSpPr/>
          <p:nvPr/>
        </p:nvSpPr>
        <p:spPr>
          <a:xfrm>
            <a:off x="4323342" y="2776668"/>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7" name="Google Shape;437;p35"/>
          <p:cNvSpPr/>
          <p:nvPr/>
        </p:nvSpPr>
        <p:spPr>
          <a:xfrm>
            <a:off x="4323342" y="3753022"/>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8" name="Google Shape;438;p35"/>
          <p:cNvSpPr/>
          <p:nvPr/>
        </p:nvSpPr>
        <p:spPr>
          <a:xfrm>
            <a:off x="5514463" y="802109"/>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9" name="Google Shape;439;p35"/>
          <p:cNvSpPr/>
          <p:nvPr/>
        </p:nvSpPr>
        <p:spPr>
          <a:xfrm>
            <a:off x="5514463" y="1778463"/>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0" name="Google Shape;440;p35"/>
          <p:cNvSpPr/>
          <p:nvPr/>
        </p:nvSpPr>
        <p:spPr>
          <a:xfrm>
            <a:off x="5514463" y="2792708"/>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1" name="Google Shape;441;p35"/>
          <p:cNvSpPr/>
          <p:nvPr/>
        </p:nvSpPr>
        <p:spPr>
          <a:xfrm>
            <a:off x="5514463" y="3769062"/>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6" name="Google Shape;426;p35"/>
          <p:cNvSpPr/>
          <p:nvPr/>
        </p:nvSpPr>
        <p:spPr>
          <a:xfrm>
            <a:off x="6705584" y="794089"/>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4" name="Google Shape;424;p35"/>
          <p:cNvSpPr/>
          <p:nvPr/>
        </p:nvSpPr>
        <p:spPr>
          <a:xfrm>
            <a:off x="6705584" y="1770443"/>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2" name="Google Shape;422;p35"/>
          <p:cNvSpPr/>
          <p:nvPr/>
        </p:nvSpPr>
        <p:spPr>
          <a:xfrm>
            <a:off x="6705584" y="2784688"/>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0" name="Google Shape;420;p35"/>
          <p:cNvSpPr/>
          <p:nvPr/>
        </p:nvSpPr>
        <p:spPr>
          <a:xfrm>
            <a:off x="6705584" y="3761042"/>
            <a:ext cx="545431" cy="545431"/>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42" name="Google Shape;442;p35"/>
          <p:cNvCxnSpPr>
            <a:stCxn id="410" idx="6"/>
            <a:endCxn id="431" idx="2"/>
          </p:cNvCxnSpPr>
          <p:nvPr/>
        </p:nvCxnSpPr>
        <p:spPr>
          <a:xfrm>
            <a:off x="2494547" y="1066805"/>
            <a:ext cx="637800" cy="976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3" name="Google Shape;443;p35"/>
          <p:cNvCxnSpPr>
            <a:stCxn id="410" idx="6"/>
            <a:endCxn id="430" idx="2"/>
          </p:cNvCxnSpPr>
          <p:nvPr/>
        </p:nvCxnSpPr>
        <p:spPr>
          <a:xfrm>
            <a:off x="2494547" y="1066805"/>
            <a:ext cx="637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4" name="Google Shape;444;p35"/>
          <p:cNvCxnSpPr>
            <a:stCxn id="410" idx="6"/>
            <a:endCxn id="432" idx="2"/>
          </p:cNvCxnSpPr>
          <p:nvPr/>
        </p:nvCxnSpPr>
        <p:spPr>
          <a:xfrm>
            <a:off x="2494547" y="1066805"/>
            <a:ext cx="637800" cy="1990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5" name="Google Shape;445;p35"/>
          <p:cNvCxnSpPr>
            <a:stCxn id="410" idx="6"/>
            <a:endCxn id="433" idx="2"/>
          </p:cNvCxnSpPr>
          <p:nvPr/>
        </p:nvCxnSpPr>
        <p:spPr>
          <a:xfrm>
            <a:off x="2494547" y="1066805"/>
            <a:ext cx="637800" cy="2967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6" name="Google Shape;446;p35"/>
          <p:cNvCxnSpPr>
            <a:stCxn id="411" idx="6"/>
            <a:endCxn id="431" idx="2"/>
          </p:cNvCxnSpPr>
          <p:nvPr/>
        </p:nvCxnSpPr>
        <p:spPr>
          <a:xfrm>
            <a:off x="2494547" y="2043158"/>
            <a:ext cx="637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7" name="Google Shape;447;p35"/>
          <p:cNvCxnSpPr>
            <a:stCxn id="412" idx="6"/>
            <a:endCxn id="432" idx="2"/>
          </p:cNvCxnSpPr>
          <p:nvPr/>
        </p:nvCxnSpPr>
        <p:spPr>
          <a:xfrm>
            <a:off x="2494547" y="3057404"/>
            <a:ext cx="637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8" name="Google Shape;448;p35"/>
          <p:cNvCxnSpPr>
            <a:stCxn id="413" idx="6"/>
            <a:endCxn id="433" idx="2"/>
          </p:cNvCxnSpPr>
          <p:nvPr/>
        </p:nvCxnSpPr>
        <p:spPr>
          <a:xfrm>
            <a:off x="2494547" y="4033758"/>
            <a:ext cx="637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49" name="Google Shape;449;p35"/>
          <p:cNvCxnSpPr>
            <a:stCxn id="413" idx="6"/>
            <a:endCxn id="432" idx="2"/>
          </p:cNvCxnSpPr>
          <p:nvPr/>
        </p:nvCxnSpPr>
        <p:spPr>
          <a:xfrm flipH="1" rot="10800000">
            <a:off x="2494547" y="3057258"/>
            <a:ext cx="637800" cy="976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0" name="Google Shape;450;p35"/>
          <p:cNvCxnSpPr>
            <a:stCxn id="413" idx="6"/>
            <a:endCxn id="431" idx="2"/>
          </p:cNvCxnSpPr>
          <p:nvPr/>
        </p:nvCxnSpPr>
        <p:spPr>
          <a:xfrm flipH="1" rot="10800000">
            <a:off x="2494547" y="2043258"/>
            <a:ext cx="637800" cy="1990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1" name="Google Shape;451;p35"/>
          <p:cNvCxnSpPr>
            <a:stCxn id="413" idx="6"/>
            <a:endCxn id="430" idx="2"/>
          </p:cNvCxnSpPr>
          <p:nvPr/>
        </p:nvCxnSpPr>
        <p:spPr>
          <a:xfrm flipH="1" rot="10800000">
            <a:off x="2494547" y="1066758"/>
            <a:ext cx="637800" cy="2967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2" name="Google Shape;452;p35"/>
          <p:cNvCxnSpPr>
            <a:stCxn id="412" idx="6"/>
            <a:endCxn id="433" idx="2"/>
          </p:cNvCxnSpPr>
          <p:nvPr/>
        </p:nvCxnSpPr>
        <p:spPr>
          <a:xfrm>
            <a:off x="2494547" y="3057404"/>
            <a:ext cx="637800" cy="976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3" name="Google Shape;453;p35"/>
          <p:cNvCxnSpPr>
            <a:stCxn id="412" idx="6"/>
            <a:endCxn id="431" idx="2"/>
          </p:cNvCxnSpPr>
          <p:nvPr/>
        </p:nvCxnSpPr>
        <p:spPr>
          <a:xfrm flipH="1" rot="10800000">
            <a:off x="2494547" y="2043104"/>
            <a:ext cx="637800" cy="1014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4" name="Google Shape;454;p35"/>
          <p:cNvCxnSpPr>
            <a:stCxn id="412" idx="6"/>
            <a:endCxn id="430" idx="2"/>
          </p:cNvCxnSpPr>
          <p:nvPr/>
        </p:nvCxnSpPr>
        <p:spPr>
          <a:xfrm flipH="1" rot="10800000">
            <a:off x="2494547" y="1066904"/>
            <a:ext cx="637800" cy="1990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5" name="Google Shape;455;p35"/>
          <p:cNvCxnSpPr>
            <a:stCxn id="411" idx="6"/>
            <a:endCxn id="430" idx="2"/>
          </p:cNvCxnSpPr>
          <p:nvPr/>
        </p:nvCxnSpPr>
        <p:spPr>
          <a:xfrm flipH="1" rot="10800000">
            <a:off x="2494547" y="1066658"/>
            <a:ext cx="637800" cy="976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6" name="Google Shape;456;p35"/>
          <p:cNvCxnSpPr>
            <a:stCxn id="411" idx="6"/>
            <a:endCxn id="432" idx="2"/>
          </p:cNvCxnSpPr>
          <p:nvPr/>
        </p:nvCxnSpPr>
        <p:spPr>
          <a:xfrm>
            <a:off x="2494547" y="2043158"/>
            <a:ext cx="637800" cy="1014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7" name="Google Shape;457;p35"/>
          <p:cNvCxnSpPr>
            <a:stCxn id="411" idx="6"/>
            <a:endCxn id="433" idx="2"/>
          </p:cNvCxnSpPr>
          <p:nvPr/>
        </p:nvCxnSpPr>
        <p:spPr>
          <a:xfrm>
            <a:off x="2494547" y="2043158"/>
            <a:ext cx="637800" cy="1990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8" name="Google Shape;458;p35"/>
          <p:cNvCxnSpPr>
            <a:stCxn id="459" idx="6"/>
          </p:cNvCxnSpPr>
          <p:nvPr/>
        </p:nvCxnSpPr>
        <p:spPr>
          <a:xfrm>
            <a:off x="3673642" y="1074827"/>
            <a:ext cx="637800" cy="976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0" name="Google Shape;460;p35"/>
          <p:cNvCxnSpPr>
            <a:stCxn id="459" idx="6"/>
          </p:cNvCxnSpPr>
          <p:nvPr/>
        </p:nvCxnSpPr>
        <p:spPr>
          <a:xfrm>
            <a:off x="3673642" y="1074827"/>
            <a:ext cx="637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59" name="Google Shape;459;p35"/>
          <p:cNvCxnSpPr>
            <a:stCxn id="459" idx="6"/>
          </p:cNvCxnSpPr>
          <p:nvPr/>
        </p:nvCxnSpPr>
        <p:spPr>
          <a:xfrm>
            <a:off x="3673642" y="1074827"/>
            <a:ext cx="637800" cy="1990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1" name="Google Shape;461;p35"/>
          <p:cNvCxnSpPr>
            <a:stCxn id="459" idx="6"/>
          </p:cNvCxnSpPr>
          <p:nvPr/>
        </p:nvCxnSpPr>
        <p:spPr>
          <a:xfrm>
            <a:off x="3673642" y="1074827"/>
            <a:ext cx="637800" cy="2967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2" name="Google Shape;462;p35"/>
          <p:cNvCxnSpPr>
            <a:stCxn id="461" idx="6"/>
          </p:cNvCxnSpPr>
          <p:nvPr/>
        </p:nvCxnSpPr>
        <p:spPr>
          <a:xfrm>
            <a:off x="3673642" y="2051181"/>
            <a:ext cx="637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3" name="Google Shape;463;p35"/>
          <p:cNvCxnSpPr>
            <a:stCxn id="464" idx="6"/>
          </p:cNvCxnSpPr>
          <p:nvPr/>
        </p:nvCxnSpPr>
        <p:spPr>
          <a:xfrm>
            <a:off x="3673642" y="3065426"/>
            <a:ext cx="637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5" name="Google Shape;465;p35"/>
          <p:cNvCxnSpPr>
            <a:stCxn id="466" idx="6"/>
          </p:cNvCxnSpPr>
          <p:nvPr/>
        </p:nvCxnSpPr>
        <p:spPr>
          <a:xfrm>
            <a:off x="3673642" y="4041780"/>
            <a:ext cx="6378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7" name="Google Shape;467;p35"/>
          <p:cNvCxnSpPr>
            <a:stCxn id="466" idx="6"/>
          </p:cNvCxnSpPr>
          <p:nvPr/>
        </p:nvCxnSpPr>
        <p:spPr>
          <a:xfrm flipH="1" rot="10800000">
            <a:off x="3673642" y="3065280"/>
            <a:ext cx="637800" cy="976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8" name="Google Shape;468;p35"/>
          <p:cNvCxnSpPr>
            <a:stCxn id="466" idx="6"/>
          </p:cNvCxnSpPr>
          <p:nvPr/>
        </p:nvCxnSpPr>
        <p:spPr>
          <a:xfrm flipH="1" rot="10800000">
            <a:off x="3673642" y="2051280"/>
            <a:ext cx="637800" cy="1990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9" name="Google Shape;469;p35"/>
          <p:cNvCxnSpPr>
            <a:stCxn id="466" idx="6"/>
          </p:cNvCxnSpPr>
          <p:nvPr/>
        </p:nvCxnSpPr>
        <p:spPr>
          <a:xfrm flipH="1" rot="10800000">
            <a:off x="3673642" y="1074780"/>
            <a:ext cx="637800" cy="2967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0" name="Google Shape;470;p35"/>
          <p:cNvCxnSpPr>
            <a:stCxn id="464" idx="6"/>
          </p:cNvCxnSpPr>
          <p:nvPr/>
        </p:nvCxnSpPr>
        <p:spPr>
          <a:xfrm>
            <a:off x="3673642" y="3065426"/>
            <a:ext cx="637800" cy="976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1" name="Google Shape;471;p35"/>
          <p:cNvCxnSpPr>
            <a:stCxn id="464" idx="6"/>
          </p:cNvCxnSpPr>
          <p:nvPr/>
        </p:nvCxnSpPr>
        <p:spPr>
          <a:xfrm flipH="1" rot="10800000">
            <a:off x="3673642" y="2051126"/>
            <a:ext cx="637800" cy="1014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4" name="Google Shape;464;p35"/>
          <p:cNvCxnSpPr>
            <a:stCxn id="464" idx="6"/>
          </p:cNvCxnSpPr>
          <p:nvPr/>
        </p:nvCxnSpPr>
        <p:spPr>
          <a:xfrm flipH="1" rot="10800000">
            <a:off x="3673642" y="1074926"/>
            <a:ext cx="637800" cy="1990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66" name="Google Shape;466;p35"/>
          <p:cNvCxnSpPr>
            <a:stCxn id="461" idx="6"/>
          </p:cNvCxnSpPr>
          <p:nvPr/>
        </p:nvCxnSpPr>
        <p:spPr>
          <a:xfrm flipH="1" rot="10800000">
            <a:off x="3673642" y="1074681"/>
            <a:ext cx="637800" cy="976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2" name="Google Shape;472;p35"/>
          <p:cNvCxnSpPr>
            <a:stCxn id="461" idx="6"/>
          </p:cNvCxnSpPr>
          <p:nvPr/>
        </p:nvCxnSpPr>
        <p:spPr>
          <a:xfrm>
            <a:off x="3673642" y="2051181"/>
            <a:ext cx="637800" cy="1014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3" name="Google Shape;473;p35"/>
          <p:cNvCxnSpPr>
            <a:stCxn id="461" idx="6"/>
          </p:cNvCxnSpPr>
          <p:nvPr/>
        </p:nvCxnSpPr>
        <p:spPr>
          <a:xfrm>
            <a:off x="3673642" y="2051181"/>
            <a:ext cx="637800" cy="1990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4" name="Google Shape;474;p35"/>
          <p:cNvCxnSpPr/>
          <p:nvPr/>
        </p:nvCxnSpPr>
        <p:spPr>
          <a:xfrm>
            <a:off x="4884817" y="1066807"/>
            <a:ext cx="637674" cy="976354"/>
          </a:xfrm>
          <a:prstGeom prst="straightConnector1">
            <a:avLst/>
          </a:prstGeom>
          <a:noFill/>
          <a:ln cap="flat" cmpd="sng" w="9525">
            <a:solidFill>
              <a:schemeClr val="accent1"/>
            </a:solidFill>
            <a:prstDash val="solid"/>
            <a:miter lim="800000"/>
            <a:headEnd len="sm" w="sm" type="none"/>
            <a:tailEnd len="med" w="med" type="triangle"/>
          </a:ln>
        </p:spPr>
      </p:cxnSp>
      <p:cxnSp>
        <p:nvCxnSpPr>
          <p:cNvPr id="475" name="Google Shape;475;p35"/>
          <p:cNvCxnSpPr/>
          <p:nvPr/>
        </p:nvCxnSpPr>
        <p:spPr>
          <a:xfrm>
            <a:off x="4884817" y="1066807"/>
            <a:ext cx="637674"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6" name="Google Shape;476;p35"/>
          <p:cNvCxnSpPr/>
          <p:nvPr/>
        </p:nvCxnSpPr>
        <p:spPr>
          <a:xfrm>
            <a:off x="4884817" y="1066807"/>
            <a:ext cx="637674" cy="1990599"/>
          </a:xfrm>
          <a:prstGeom prst="straightConnector1">
            <a:avLst/>
          </a:prstGeom>
          <a:noFill/>
          <a:ln cap="flat" cmpd="sng" w="9525">
            <a:solidFill>
              <a:schemeClr val="accent1"/>
            </a:solidFill>
            <a:prstDash val="solid"/>
            <a:miter lim="800000"/>
            <a:headEnd len="sm" w="sm" type="none"/>
            <a:tailEnd len="med" w="med" type="triangle"/>
          </a:ln>
        </p:spPr>
      </p:cxnSp>
      <p:cxnSp>
        <p:nvCxnSpPr>
          <p:cNvPr id="477" name="Google Shape;477;p35"/>
          <p:cNvCxnSpPr/>
          <p:nvPr/>
        </p:nvCxnSpPr>
        <p:spPr>
          <a:xfrm>
            <a:off x="4884817" y="1066807"/>
            <a:ext cx="637674" cy="2966953"/>
          </a:xfrm>
          <a:prstGeom prst="straightConnector1">
            <a:avLst/>
          </a:prstGeom>
          <a:noFill/>
          <a:ln cap="flat" cmpd="sng" w="9525">
            <a:solidFill>
              <a:schemeClr val="accent1"/>
            </a:solidFill>
            <a:prstDash val="solid"/>
            <a:miter lim="800000"/>
            <a:headEnd len="sm" w="sm" type="none"/>
            <a:tailEnd len="med" w="med" type="triangle"/>
          </a:ln>
        </p:spPr>
      </p:cxnSp>
      <p:cxnSp>
        <p:nvCxnSpPr>
          <p:cNvPr id="478" name="Google Shape;478;p35"/>
          <p:cNvCxnSpPr/>
          <p:nvPr/>
        </p:nvCxnSpPr>
        <p:spPr>
          <a:xfrm>
            <a:off x="4884817" y="2043161"/>
            <a:ext cx="637674"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9" name="Google Shape;479;p35"/>
          <p:cNvCxnSpPr/>
          <p:nvPr/>
        </p:nvCxnSpPr>
        <p:spPr>
          <a:xfrm>
            <a:off x="4884817" y="3057406"/>
            <a:ext cx="637674"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80" name="Google Shape;480;p35"/>
          <p:cNvCxnSpPr/>
          <p:nvPr/>
        </p:nvCxnSpPr>
        <p:spPr>
          <a:xfrm>
            <a:off x="4884817" y="4033760"/>
            <a:ext cx="637674"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81" name="Google Shape;481;p35"/>
          <p:cNvCxnSpPr/>
          <p:nvPr/>
        </p:nvCxnSpPr>
        <p:spPr>
          <a:xfrm flipH="1" rot="10800000">
            <a:off x="4884817" y="3057406"/>
            <a:ext cx="637674" cy="976354"/>
          </a:xfrm>
          <a:prstGeom prst="straightConnector1">
            <a:avLst/>
          </a:prstGeom>
          <a:noFill/>
          <a:ln cap="flat" cmpd="sng" w="9525">
            <a:solidFill>
              <a:schemeClr val="accent1"/>
            </a:solidFill>
            <a:prstDash val="solid"/>
            <a:miter lim="800000"/>
            <a:headEnd len="sm" w="sm" type="none"/>
            <a:tailEnd len="med" w="med" type="triangle"/>
          </a:ln>
        </p:spPr>
      </p:cxnSp>
      <p:cxnSp>
        <p:nvCxnSpPr>
          <p:cNvPr id="482" name="Google Shape;482;p35"/>
          <p:cNvCxnSpPr/>
          <p:nvPr/>
        </p:nvCxnSpPr>
        <p:spPr>
          <a:xfrm flipH="1" rot="10800000">
            <a:off x="4884817" y="2043161"/>
            <a:ext cx="637674" cy="1990599"/>
          </a:xfrm>
          <a:prstGeom prst="straightConnector1">
            <a:avLst/>
          </a:prstGeom>
          <a:noFill/>
          <a:ln cap="flat" cmpd="sng" w="9525">
            <a:solidFill>
              <a:schemeClr val="accent1"/>
            </a:solidFill>
            <a:prstDash val="solid"/>
            <a:miter lim="800000"/>
            <a:headEnd len="sm" w="sm" type="none"/>
            <a:tailEnd len="med" w="med" type="triangle"/>
          </a:ln>
        </p:spPr>
      </p:cxnSp>
      <p:cxnSp>
        <p:nvCxnSpPr>
          <p:cNvPr id="483" name="Google Shape;483;p35"/>
          <p:cNvCxnSpPr/>
          <p:nvPr/>
        </p:nvCxnSpPr>
        <p:spPr>
          <a:xfrm flipH="1" rot="10800000">
            <a:off x="4884817" y="1066807"/>
            <a:ext cx="637674" cy="2966953"/>
          </a:xfrm>
          <a:prstGeom prst="straightConnector1">
            <a:avLst/>
          </a:prstGeom>
          <a:noFill/>
          <a:ln cap="flat" cmpd="sng" w="9525">
            <a:solidFill>
              <a:schemeClr val="accent1"/>
            </a:solidFill>
            <a:prstDash val="solid"/>
            <a:miter lim="800000"/>
            <a:headEnd len="sm" w="sm" type="none"/>
            <a:tailEnd len="med" w="med" type="triangle"/>
          </a:ln>
        </p:spPr>
      </p:cxnSp>
      <p:cxnSp>
        <p:nvCxnSpPr>
          <p:cNvPr id="484" name="Google Shape;484;p35"/>
          <p:cNvCxnSpPr/>
          <p:nvPr/>
        </p:nvCxnSpPr>
        <p:spPr>
          <a:xfrm>
            <a:off x="4884817" y="3057406"/>
            <a:ext cx="637674" cy="976354"/>
          </a:xfrm>
          <a:prstGeom prst="straightConnector1">
            <a:avLst/>
          </a:prstGeom>
          <a:noFill/>
          <a:ln cap="flat" cmpd="sng" w="9525">
            <a:solidFill>
              <a:schemeClr val="accent1"/>
            </a:solidFill>
            <a:prstDash val="solid"/>
            <a:miter lim="800000"/>
            <a:headEnd len="sm" w="sm" type="none"/>
            <a:tailEnd len="med" w="med" type="triangle"/>
          </a:ln>
        </p:spPr>
      </p:cxnSp>
      <p:cxnSp>
        <p:nvCxnSpPr>
          <p:cNvPr id="485" name="Google Shape;485;p35"/>
          <p:cNvCxnSpPr/>
          <p:nvPr/>
        </p:nvCxnSpPr>
        <p:spPr>
          <a:xfrm flipH="1" rot="10800000">
            <a:off x="4884817" y="2043161"/>
            <a:ext cx="637674" cy="1014245"/>
          </a:xfrm>
          <a:prstGeom prst="straightConnector1">
            <a:avLst/>
          </a:prstGeom>
          <a:noFill/>
          <a:ln cap="flat" cmpd="sng" w="9525">
            <a:solidFill>
              <a:schemeClr val="accent1"/>
            </a:solidFill>
            <a:prstDash val="solid"/>
            <a:miter lim="800000"/>
            <a:headEnd len="sm" w="sm" type="none"/>
            <a:tailEnd len="med" w="med" type="triangle"/>
          </a:ln>
        </p:spPr>
      </p:cxnSp>
      <p:cxnSp>
        <p:nvCxnSpPr>
          <p:cNvPr id="486" name="Google Shape;486;p35"/>
          <p:cNvCxnSpPr/>
          <p:nvPr/>
        </p:nvCxnSpPr>
        <p:spPr>
          <a:xfrm flipH="1" rot="10800000">
            <a:off x="4884817" y="1066807"/>
            <a:ext cx="637674" cy="1990599"/>
          </a:xfrm>
          <a:prstGeom prst="straightConnector1">
            <a:avLst/>
          </a:prstGeom>
          <a:noFill/>
          <a:ln cap="flat" cmpd="sng" w="9525">
            <a:solidFill>
              <a:schemeClr val="accent1"/>
            </a:solidFill>
            <a:prstDash val="solid"/>
            <a:miter lim="800000"/>
            <a:headEnd len="sm" w="sm" type="none"/>
            <a:tailEnd len="med" w="med" type="triangle"/>
          </a:ln>
        </p:spPr>
      </p:cxnSp>
      <p:cxnSp>
        <p:nvCxnSpPr>
          <p:cNvPr id="487" name="Google Shape;487;p35"/>
          <p:cNvCxnSpPr/>
          <p:nvPr/>
        </p:nvCxnSpPr>
        <p:spPr>
          <a:xfrm flipH="1" rot="10800000">
            <a:off x="4884817" y="1066807"/>
            <a:ext cx="637674" cy="976354"/>
          </a:xfrm>
          <a:prstGeom prst="straightConnector1">
            <a:avLst/>
          </a:prstGeom>
          <a:noFill/>
          <a:ln cap="flat" cmpd="sng" w="9525">
            <a:solidFill>
              <a:schemeClr val="accent1"/>
            </a:solidFill>
            <a:prstDash val="solid"/>
            <a:miter lim="800000"/>
            <a:headEnd len="sm" w="sm" type="none"/>
            <a:tailEnd len="med" w="med" type="triangle"/>
          </a:ln>
        </p:spPr>
      </p:cxnSp>
      <p:cxnSp>
        <p:nvCxnSpPr>
          <p:cNvPr id="488" name="Google Shape;488;p35"/>
          <p:cNvCxnSpPr/>
          <p:nvPr/>
        </p:nvCxnSpPr>
        <p:spPr>
          <a:xfrm>
            <a:off x="4884817" y="2043161"/>
            <a:ext cx="637674" cy="1014245"/>
          </a:xfrm>
          <a:prstGeom prst="straightConnector1">
            <a:avLst/>
          </a:prstGeom>
          <a:noFill/>
          <a:ln cap="flat" cmpd="sng" w="9525">
            <a:solidFill>
              <a:schemeClr val="accent1"/>
            </a:solidFill>
            <a:prstDash val="solid"/>
            <a:miter lim="800000"/>
            <a:headEnd len="sm" w="sm" type="none"/>
            <a:tailEnd len="med" w="med" type="triangle"/>
          </a:ln>
        </p:spPr>
      </p:cxnSp>
      <p:cxnSp>
        <p:nvCxnSpPr>
          <p:cNvPr id="489" name="Google Shape;489;p35"/>
          <p:cNvCxnSpPr/>
          <p:nvPr/>
        </p:nvCxnSpPr>
        <p:spPr>
          <a:xfrm>
            <a:off x="4884817" y="2043161"/>
            <a:ext cx="637674" cy="1990599"/>
          </a:xfrm>
          <a:prstGeom prst="straightConnector1">
            <a:avLst/>
          </a:prstGeom>
          <a:noFill/>
          <a:ln cap="flat" cmpd="sng" w="9525">
            <a:solidFill>
              <a:schemeClr val="accent1"/>
            </a:solidFill>
            <a:prstDash val="solid"/>
            <a:miter lim="800000"/>
            <a:headEnd len="sm" w="sm" type="none"/>
            <a:tailEnd len="med" w="med" type="triangle"/>
          </a:ln>
        </p:spPr>
      </p:cxnSp>
      <p:cxnSp>
        <p:nvCxnSpPr>
          <p:cNvPr id="490" name="Google Shape;490;p35"/>
          <p:cNvCxnSpPr/>
          <p:nvPr/>
        </p:nvCxnSpPr>
        <p:spPr>
          <a:xfrm>
            <a:off x="6063910" y="1074829"/>
            <a:ext cx="637674" cy="976354"/>
          </a:xfrm>
          <a:prstGeom prst="straightConnector1">
            <a:avLst/>
          </a:prstGeom>
          <a:noFill/>
          <a:ln cap="flat" cmpd="sng" w="9525">
            <a:solidFill>
              <a:schemeClr val="accent1"/>
            </a:solidFill>
            <a:prstDash val="solid"/>
            <a:miter lim="800000"/>
            <a:headEnd len="sm" w="sm" type="none"/>
            <a:tailEnd len="med" w="med" type="triangle"/>
          </a:ln>
        </p:spPr>
      </p:cxnSp>
      <p:cxnSp>
        <p:nvCxnSpPr>
          <p:cNvPr id="491" name="Google Shape;491;p35"/>
          <p:cNvCxnSpPr/>
          <p:nvPr/>
        </p:nvCxnSpPr>
        <p:spPr>
          <a:xfrm>
            <a:off x="6063910" y="1074829"/>
            <a:ext cx="637674"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92" name="Google Shape;492;p35"/>
          <p:cNvCxnSpPr/>
          <p:nvPr/>
        </p:nvCxnSpPr>
        <p:spPr>
          <a:xfrm>
            <a:off x="6063910" y="1074829"/>
            <a:ext cx="637674" cy="1990599"/>
          </a:xfrm>
          <a:prstGeom prst="straightConnector1">
            <a:avLst/>
          </a:prstGeom>
          <a:noFill/>
          <a:ln cap="flat" cmpd="sng" w="9525">
            <a:solidFill>
              <a:schemeClr val="accent1"/>
            </a:solidFill>
            <a:prstDash val="solid"/>
            <a:miter lim="800000"/>
            <a:headEnd len="sm" w="sm" type="none"/>
            <a:tailEnd len="med" w="med" type="triangle"/>
          </a:ln>
        </p:spPr>
      </p:cxnSp>
      <p:cxnSp>
        <p:nvCxnSpPr>
          <p:cNvPr id="493" name="Google Shape;493;p35"/>
          <p:cNvCxnSpPr/>
          <p:nvPr/>
        </p:nvCxnSpPr>
        <p:spPr>
          <a:xfrm>
            <a:off x="6063910" y="1074829"/>
            <a:ext cx="637674" cy="2966953"/>
          </a:xfrm>
          <a:prstGeom prst="straightConnector1">
            <a:avLst/>
          </a:prstGeom>
          <a:noFill/>
          <a:ln cap="flat" cmpd="sng" w="9525">
            <a:solidFill>
              <a:schemeClr val="accent1"/>
            </a:solidFill>
            <a:prstDash val="solid"/>
            <a:miter lim="800000"/>
            <a:headEnd len="sm" w="sm" type="none"/>
            <a:tailEnd len="med" w="med" type="triangle"/>
          </a:ln>
        </p:spPr>
      </p:cxnSp>
      <p:cxnSp>
        <p:nvCxnSpPr>
          <p:cNvPr id="494" name="Google Shape;494;p35"/>
          <p:cNvCxnSpPr/>
          <p:nvPr/>
        </p:nvCxnSpPr>
        <p:spPr>
          <a:xfrm>
            <a:off x="6063910" y="2051183"/>
            <a:ext cx="637674"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95" name="Google Shape;495;p35"/>
          <p:cNvCxnSpPr/>
          <p:nvPr/>
        </p:nvCxnSpPr>
        <p:spPr>
          <a:xfrm>
            <a:off x="6063910" y="3065428"/>
            <a:ext cx="637674"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96" name="Google Shape;496;p35"/>
          <p:cNvCxnSpPr/>
          <p:nvPr/>
        </p:nvCxnSpPr>
        <p:spPr>
          <a:xfrm>
            <a:off x="6063910" y="4041782"/>
            <a:ext cx="637674"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97" name="Google Shape;497;p35"/>
          <p:cNvCxnSpPr/>
          <p:nvPr/>
        </p:nvCxnSpPr>
        <p:spPr>
          <a:xfrm flipH="1" rot="10800000">
            <a:off x="6063910" y="3065428"/>
            <a:ext cx="637674" cy="976354"/>
          </a:xfrm>
          <a:prstGeom prst="straightConnector1">
            <a:avLst/>
          </a:prstGeom>
          <a:noFill/>
          <a:ln cap="flat" cmpd="sng" w="9525">
            <a:solidFill>
              <a:schemeClr val="accent1"/>
            </a:solidFill>
            <a:prstDash val="solid"/>
            <a:miter lim="800000"/>
            <a:headEnd len="sm" w="sm" type="none"/>
            <a:tailEnd len="med" w="med" type="triangle"/>
          </a:ln>
        </p:spPr>
      </p:cxnSp>
      <p:cxnSp>
        <p:nvCxnSpPr>
          <p:cNvPr id="498" name="Google Shape;498;p35"/>
          <p:cNvCxnSpPr/>
          <p:nvPr/>
        </p:nvCxnSpPr>
        <p:spPr>
          <a:xfrm flipH="1" rot="10800000">
            <a:off x="6063910" y="2051183"/>
            <a:ext cx="637674" cy="1990599"/>
          </a:xfrm>
          <a:prstGeom prst="straightConnector1">
            <a:avLst/>
          </a:prstGeom>
          <a:noFill/>
          <a:ln cap="flat" cmpd="sng" w="9525">
            <a:solidFill>
              <a:schemeClr val="accent1"/>
            </a:solidFill>
            <a:prstDash val="solid"/>
            <a:miter lim="800000"/>
            <a:headEnd len="sm" w="sm" type="none"/>
            <a:tailEnd len="med" w="med" type="triangle"/>
          </a:ln>
        </p:spPr>
      </p:cxnSp>
      <p:cxnSp>
        <p:nvCxnSpPr>
          <p:cNvPr id="499" name="Google Shape;499;p35"/>
          <p:cNvCxnSpPr/>
          <p:nvPr/>
        </p:nvCxnSpPr>
        <p:spPr>
          <a:xfrm flipH="1" rot="10800000">
            <a:off x="6063910" y="1074829"/>
            <a:ext cx="637674" cy="2966953"/>
          </a:xfrm>
          <a:prstGeom prst="straightConnector1">
            <a:avLst/>
          </a:prstGeom>
          <a:noFill/>
          <a:ln cap="flat" cmpd="sng" w="9525">
            <a:solidFill>
              <a:schemeClr val="accent1"/>
            </a:solidFill>
            <a:prstDash val="solid"/>
            <a:miter lim="800000"/>
            <a:headEnd len="sm" w="sm" type="none"/>
            <a:tailEnd len="med" w="med" type="triangle"/>
          </a:ln>
        </p:spPr>
      </p:cxnSp>
      <p:cxnSp>
        <p:nvCxnSpPr>
          <p:cNvPr id="500" name="Google Shape;500;p35"/>
          <p:cNvCxnSpPr/>
          <p:nvPr/>
        </p:nvCxnSpPr>
        <p:spPr>
          <a:xfrm>
            <a:off x="6063910" y="3065428"/>
            <a:ext cx="637674" cy="976354"/>
          </a:xfrm>
          <a:prstGeom prst="straightConnector1">
            <a:avLst/>
          </a:prstGeom>
          <a:noFill/>
          <a:ln cap="flat" cmpd="sng" w="9525">
            <a:solidFill>
              <a:schemeClr val="accent1"/>
            </a:solidFill>
            <a:prstDash val="solid"/>
            <a:miter lim="800000"/>
            <a:headEnd len="sm" w="sm" type="none"/>
            <a:tailEnd len="med" w="med" type="triangle"/>
          </a:ln>
        </p:spPr>
      </p:cxnSp>
      <p:cxnSp>
        <p:nvCxnSpPr>
          <p:cNvPr id="501" name="Google Shape;501;p35"/>
          <p:cNvCxnSpPr/>
          <p:nvPr/>
        </p:nvCxnSpPr>
        <p:spPr>
          <a:xfrm flipH="1" rot="10800000">
            <a:off x="6063910" y="2051183"/>
            <a:ext cx="637674" cy="1014245"/>
          </a:xfrm>
          <a:prstGeom prst="straightConnector1">
            <a:avLst/>
          </a:prstGeom>
          <a:noFill/>
          <a:ln cap="flat" cmpd="sng" w="9525">
            <a:solidFill>
              <a:schemeClr val="accent1"/>
            </a:solidFill>
            <a:prstDash val="solid"/>
            <a:miter lim="800000"/>
            <a:headEnd len="sm" w="sm" type="none"/>
            <a:tailEnd len="med" w="med" type="triangle"/>
          </a:ln>
        </p:spPr>
      </p:cxnSp>
      <p:cxnSp>
        <p:nvCxnSpPr>
          <p:cNvPr id="502" name="Google Shape;502;p35"/>
          <p:cNvCxnSpPr/>
          <p:nvPr/>
        </p:nvCxnSpPr>
        <p:spPr>
          <a:xfrm flipH="1" rot="10800000">
            <a:off x="6063910" y="1074829"/>
            <a:ext cx="637674" cy="1990599"/>
          </a:xfrm>
          <a:prstGeom prst="straightConnector1">
            <a:avLst/>
          </a:prstGeom>
          <a:noFill/>
          <a:ln cap="flat" cmpd="sng" w="9525">
            <a:solidFill>
              <a:schemeClr val="accent1"/>
            </a:solidFill>
            <a:prstDash val="solid"/>
            <a:miter lim="800000"/>
            <a:headEnd len="sm" w="sm" type="none"/>
            <a:tailEnd len="med" w="med" type="triangle"/>
          </a:ln>
        </p:spPr>
      </p:cxnSp>
      <p:cxnSp>
        <p:nvCxnSpPr>
          <p:cNvPr id="503" name="Google Shape;503;p35"/>
          <p:cNvCxnSpPr/>
          <p:nvPr/>
        </p:nvCxnSpPr>
        <p:spPr>
          <a:xfrm flipH="1" rot="10800000">
            <a:off x="6063910" y="1074829"/>
            <a:ext cx="637674" cy="976354"/>
          </a:xfrm>
          <a:prstGeom prst="straightConnector1">
            <a:avLst/>
          </a:prstGeom>
          <a:noFill/>
          <a:ln cap="flat" cmpd="sng" w="9525">
            <a:solidFill>
              <a:schemeClr val="accent1"/>
            </a:solidFill>
            <a:prstDash val="solid"/>
            <a:miter lim="800000"/>
            <a:headEnd len="sm" w="sm" type="none"/>
            <a:tailEnd len="med" w="med" type="triangle"/>
          </a:ln>
        </p:spPr>
      </p:cxnSp>
      <p:cxnSp>
        <p:nvCxnSpPr>
          <p:cNvPr id="504" name="Google Shape;504;p35"/>
          <p:cNvCxnSpPr/>
          <p:nvPr/>
        </p:nvCxnSpPr>
        <p:spPr>
          <a:xfrm>
            <a:off x="6063910" y="2051183"/>
            <a:ext cx="637674" cy="1014245"/>
          </a:xfrm>
          <a:prstGeom prst="straightConnector1">
            <a:avLst/>
          </a:prstGeom>
          <a:noFill/>
          <a:ln cap="flat" cmpd="sng" w="9525">
            <a:solidFill>
              <a:schemeClr val="accent1"/>
            </a:solidFill>
            <a:prstDash val="solid"/>
            <a:miter lim="800000"/>
            <a:headEnd len="sm" w="sm" type="none"/>
            <a:tailEnd len="med" w="med" type="triangle"/>
          </a:ln>
        </p:spPr>
      </p:cxnSp>
      <p:cxnSp>
        <p:nvCxnSpPr>
          <p:cNvPr id="505" name="Google Shape;505;p35"/>
          <p:cNvCxnSpPr/>
          <p:nvPr/>
        </p:nvCxnSpPr>
        <p:spPr>
          <a:xfrm>
            <a:off x="6063910" y="2051183"/>
            <a:ext cx="637674" cy="1990599"/>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6"/>
          <p:cNvSpPr txBox="1"/>
          <p:nvPr/>
        </p:nvSpPr>
        <p:spPr>
          <a:xfrm>
            <a:off x="128337" y="129790"/>
            <a:ext cx="1158240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Do you need to use Deep Learning?</a:t>
            </a:r>
            <a:endParaRPr b="1" i="0" sz="3200" u="none" cap="none" strike="noStrike">
              <a:solidFill>
                <a:schemeClr val="dk1"/>
              </a:solidFill>
              <a:latin typeface="Calibri"/>
              <a:ea typeface="Calibri"/>
              <a:cs typeface="Calibri"/>
              <a:sym typeface="Calibri"/>
            </a:endParaRPr>
          </a:p>
        </p:txBody>
      </p:sp>
      <p:sp>
        <p:nvSpPr>
          <p:cNvPr id="511" name="Google Shape;511;p36"/>
          <p:cNvSpPr txBox="1"/>
          <p:nvPr/>
        </p:nvSpPr>
        <p:spPr>
          <a:xfrm>
            <a:off x="128337" y="1695455"/>
            <a:ext cx="10480748" cy="346709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If your data looks like a spreadsheet and you doing analytics – then you probably don’t need Deep Learning. You can use conventional Data Science methods.</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But if you need to do more complex tasks, like converting speech to text, doing language translations, extracting information from text, controlling a robot or self-driving car, etc. – then you need Deep Learning methods.</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Many of complex tasks were already solved and available for you </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on major clouds (Google Translate, Azure Cognitive Services, etc.)</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7"/>
          <p:cNvSpPr txBox="1"/>
          <p:nvPr/>
        </p:nvSpPr>
        <p:spPr>
          <a:xfrm>
            <a:off x="272715" y="128336"/>
            <a:ext cx="7400121" cy="6729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Examples of network architectures:</a:t>
            </a:r>
            <a:endParaRPr b="0" i="0" sz="3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Feed-Forward Network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Deep Belief Network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(many layers of Restricted Boltzmann Machines (RBMs)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Convolutional Neural Network (CNN)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Recurrent Neural Network (RNN)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Autoencoders</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Generative Adversarial Network (GAN)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Reinforcement Learning</a:t>
            </a: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Etc. Etc.</a:t>
            </a:r>
            <a:endParaRPr b="0" i="0" sz="1400" u="none" cap="none" strike="noStrike">
              <a:solidFill>
                <a:srgbClr val="000000"/>
              </a:solidFill>
              <a:latin typeface="Arial"/>
              <a:ea typeface="Arial"/>
              <a:cs typeface="Arial"/>
              <a:sym typeface="Arial"/>
            </a:endParaRPr>
          </a:p>
        </p:txBody>
      </p:sp>
      <p:pic>
        <p:nvPicPr>
          <p:cNvPr id="517" name="Google Shape;517;p37"/>
          <p:cNvPicPr preferRelativeResize="0"/>
          <p:nvPr/>
        </p:nvPicPr>
        <p:blipFill rotWithShape="1">
          <a:blip r:embed="rId3">
            <a:alphaModFix/>
          </a:blip>
          <a:srcRect b="0" l="0" r="0" t="0"/>
          <a:stretch/>
        </p:blipFill>
        <p:spPr>
          <a:xfrm>
            <a:off x="8213556" y="609599"/>
            <a:ext cx="3635906" cy="2294021"/>
          </a:xfrm>
          <a:prstGeom prst="rect">
            <a:avLst/>
          </a:prstGeom>
          <a:noFill/>
          <a:ln>
            <a:noFill/>
          </a:ln>
        </p:spPr>
      </p:pic>
      <p:pic>
        <p:nvPicPr>
          <p:cNvPr id="518" name="Google Shape;518;p37"/>
          <p:cNvPicPr preferRelativeResize="0"/>
          <p:nvPr/>
        </p:nvPicPr>
        <p:blipFill rotWithShape="1">
          <a:blip r:embed="rId4">
            <a:alphaModFix/>
          </a:blip>
          <a:srcRect b="0" l="0" r="0" t="0"/>
          <a:stretch/>
        </p:blipFill>
        <p:spPr>
          <a:xfrm>
            <a:off x="7943196" y="2791326"/>
            <a:ext cx="4176625" cy="1307356"/>
          </a:xfrm>
          <a:prstGeom prst="rect">
            <a:avLst/>
          </a:prstGeom>
          <a:noFill/>
          <a:ln>
            <a:noFill/>
          </a:ln>
        </p:spPr>
      </p:pic>
      <p:pic>
        <p:nvPicPr>
          <p:cNvPr id="519" name="Google Shape;519;p37"/>
          <p:cNvPicPr preferRelativeResize="0"/>
          <p:nvPr/>
        </p:nvPicPr>
        <p:blipFill rotWithShape="1">
          <a:blip r:embed="rId5">
            <a:alphaModFix/>
          </a:blip>
          <a:srcRect b="0" l="0" r="0" t="0"/>
          <a:stretch/>
        </p:blipFill>
        <p:spPr>
          <a:xfrm>
            <a:off x="8115983" y="4247626"/>
            <a:ext cx="4003838" cy="1258349"/>
          </a:xfrm>
          <a:prstGeom prst="rect">
            <a:avLst/>
          </a:prstGeom>
          <a:noFill/>
          <a:ln>
            <a:noFill/>
          </a:ln>
        </p:spPr>
      </p:pic>
      <p:cxnSp>
        <p:nvCxnSpPr>
          <p:cNvPr id="520" name="Google Shape;520;p37"/>
          <p:cNvCxnSpPr>
            <a:endCxn id="519" idx="1"/>
          </p:cNvCxnSpPr>
          <p:nvPr/>
        </p:nvCxnSpPr>
        <p:spPr>
          <a:xfrm>
            <a:off x="4828583" y="4395601"/>
            <a:ext cx="3287400" cy="481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521" name="Google Shape;521;p37"/>
          <p:cNvCxnSpPr/>
          <p:nvPr/>
        </p:nvCxnSpPr>
        <p:spPr>
          <a:xfrm flipH="1" rot="10800000">
            <a:off x="4828674" y="3529263"/>
            <a:ext cx="2844162" cy="160421"/>
          </a:xfrm>
          <a:prstGeom prst="straightConnector1">
            <a:avLst/>
          </a:prstGeom>
          <a:noFill/>
          <a:ln cap="flat" cmpd="sng" w="9525">
            <a:solidFill>
              <a:schemeClr val="accent1"/>
            </a:solidFill>
            <a:prstDash val="solid"/>
            <a:miter lim="800000"/>
            <a:headEnd len="sm" w="sm" type="none"/>
            <a:tailEnd len="med" w="med" type="triangle"/>
          </a:ln>
        </p:spPr>
      </p:cxnSp>
      <p:cxnSp>
        <p:nvCxnSpPr>
          <p:cNvPr id="522" name="Google Shape;522;p37"/>
          <p:cNvCxnSpPr/>
          <p:nvPr/>
        </p:nvCxnSpPr>
        <p:spPr>
          <a:xfrm flipH="1" rot="10800000">
            <a:off x="5309937" y="2245895"/>
            <a:ext cx="2806046" cy="657725"/>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38"/>
          <p:cNvPicPr preferRelativeResize="0"/>
          <p:nvPr/>
        </p:nvPicPr>
        <p:blipFill rotWithShape="1">
          <a:blip r:embed="rId3">
            <a:alphaModFix/>
          </a:blip>
          <a:srcRect b="0" l="0" r="0" t="0"/>
          <a:stretch/>
        </p:blipFill>
        <p:spPr>
          <a:xfrm>
            <a:off x="0" y="2178422"/>
            <a:ext cx="7297238" cy="4604084"/>
          </a:xfrm>
          <a:prstGeom prst="rect">
            <a:avLst/>
          </a:prstGeom>
          <a:noFill/>
          <a:ln>
            <a:noFill/>
          </a:ln>
        </p:spPr>
      </p:pic>
      <p:sp>
        <p:nvSpPr>
          <p:cNvPr id="528" name="Google Shape;528;p38"/>
          <p:cNvSpPr txBox="1"/>
          <p:nvPr/>
        </p:nvSpPr>
        <p:spPr>
          <a:xfrm>
            <a:off x="7443537" y="112295"/>
            <a:ext cx="4748463" cy="646330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Calibri"/>
                <a:ea typeface="Calibri"/>
                <a:cs typeface="Calibri"/>
                <a:sym typeface="Calibri"/>
              </a:rPr>
              <a:t>Question 1. C1 in the layer 1 has 6 feature maps, does that mean there are six convolutional kernels? </a:t>
            </a:r>
            <a:endParaRPr b="1" i="0" sz="14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Each convolutional kernel is used to generate a feature map based on input.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There are 6 convolutional kernels and each is used to generate a feature map based on input.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Another way to say this is that there are 6 filters or 3D sets of weights.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70C0"/>
                </a:solidFill>
                <a:latin typeface="Calibri"/>
                <a:ea typeface="Calibri"/>
                <a:cs typeface="Calibri"/>
                <a:sym typeface="Calibri"/>
              </a:rPr>
              <a:t>What this image doesn't show, that it probably should, to make it clearer is that typically images have 3 channels, say </a:t>
            </a:r>
            <a:r>
              <a:rPr b="0" i="0" lang="en-US" sz="1200" u="none" cap="none" strike="noStrike">
                <a:solidFill>
                  <a:srgbClr val="FF0000"/>
                </a:solidFill>
                <a:latin typeface="Calibri"/>
                <a:ea typeface="Calibri"/>
                <a:cs typeface="Calibri"/>
                <a:sym typeface="Calibri"/>
              </a:rPr>
              <a:t>red, green, and blue</a:t>
            </a:r>
            <a:r>
              <a:rPr b="0" i="0" lang="en-US" sz="1200" u="none" cap="none" strike="noStrike">
                <a:solidFill>
                  <a:srgbClr val="0070C0"/>
                </a:solidFill>
                <a:latin typeface="Calibri"/>
                <a:ea typeface="Calibri"/>
                <a:cs typeface="Calibri"/>
                <a:sym typeface="Calibri"/>
              </a:rPr>
              <a:t>. So the weights that map you from the input to C1 are of shape/dimension 3x5x5 not just 5x5. The same 3 dimensional weights, or kernel, are applied across the entire 3x32x32 image to generate a 2 dimensional feature map in C1. There are 6 kernels (each 3x5x5) in this example so that makes 6 feature maps ( each 28x28 since the stride is 1 and padding is zero) in this example, each of which is the result of applying a 3x5x5 kernel across the input. </a:t>
            </a:r>
            <a:endParaRPr b="0" i="0" sz="12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70C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Calibri"/>
                <a:ea typeface="Calibri"/>
                <a:cs typeface="Calibri"/>
                <a:sym typeface="Calibri"/>
              </a:rPr>
              <a:t>Question 2. S1 in layer 1 has 6 feature maps, C2 in layer 2 has 16 feature maps. What is the process look like to get these 16 feature maps based on 6 feature maps in S1?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Now do the same thing we did in layer one, but do it for layer 2, except this time the number of channels is not 3 (RGB) but 6, six for the number of feature maps/filters in S1. There are now 16 unique kernels each of shape/dimension 6x5x5. Each layer 2 kernel is applied across all of S1 to generate a 2D feature map in C2. This is done 16 times for each unique kernel in layer 2, all 16, to generate the 16 feature maps in layer 2 (each 10x10 since stride is 1 and padding is zero).</a:t>
            </a:r>
            <a:endParaRPr b="0" i="0" sz="1400" u="none" cap="none" strike="noStrike">
              <a:solidFill>
                <a:schemeClr val="dk1"/>
              </a:solidFill>
              <a:latin typeface="Calibri"/>
              <a:ea typeface="Calibri"/>
              <a:cs typeface="Calibri"/>
              <a:sym typeface="Calibri"/>
            </a:endParaRPr>
          </a:p>
        </p:txBody>
      </p:sp>
      <p:pic>
        <p:nvPicPr>
          <p:cNvPr id="529" name="Google Shape;529;p38"/>
          <p:cNvPicPr preferRelativeResize="0"/>
          <p:nvPr/>
        </p:nvPicPr>
        <p:blipFill rotWithShape="1">
          <a:blip r:embed="rId4">
            <a:alphaModFix/>
          </a:blip>
          <a:srcRect b="0" l="0" r="0" t="0"/>
          <a:stretch/>
        </p:blipFill>
        <p:spPr>
          <a:xfrm>
            <a:off x="0" y="0"/>
            <a:ext cx="1691621" cy="1691621"/>
          </a:xfrm>
          <a:prstGeom prst="rect">
            <a:avLst/>
          </a:prstGeom>
          <a:noFill/>
          <a:ln>
            <a:noFill/>
          </a:ln>
        </p:spPr>
      </p:pic>
      <p:sp>
        <p:nvSpPr>
          <p:cNvPr id="530" name="Google Shape;530;p38"/>
          <p:cNvSpPr txBox="1"/>
          <p:nvPr/>
        </p:nvSpPr>
        <p:spPr>
          <a:xfrm>
            <a:off x="1770685" y="591668"/>
            <a:ext cx="3527456"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Yann LeCun (NYU, FB)</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1998 paper on LeNets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9"/>
          <p:cNvSpPr txBox="1"/>
          <p:nvPr/>
        </p:nvSpPr>
        <p:spPr>
          <a:xfrm>
            <a:off x="596050" y="1250175"/>
            <a:ext cx="10458000" cy="50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https://medium.com/@siddharthdas_32104/cnns-architectures-lenet-alexnet-vgg-googlenet-resnet-and-more-666091488df5</a:t>
            </a:r>
            <a:endParaRPr b="0" i="0" sz="1400" u="none" cap="none" strike="noStrike">
              <a:solidFill>
                <a:srgbClr val="000000"/>
              </a:solidFill>
              <a:latin typeface="Arial"/>
              <a:ea typeface="Arial"/>
              <a:cs typeface="Arial"/>
              <a:sym typeface="Arial"/>
            </a:endParaRPr>
          </a:p>
        </p:txBody>
      </p:sp>
      <p:sp>
        <p:nvSpPr>
          <p:cNvPr id="536" name="Google Shape;536;p39"/>
          <p:cNvSpPr txBox="1"/>
          <p:nvPr/>
        </p:nvSpPr>
        <p:spPr>
          <a:xfrm>
            <a:off x="596050" y="285375"/>
            <a:ext cx="6737100" cy="964800"/>
          </a:xfrm>
          <a:prstGeom prst="rect">
            <a:avLst/>
          </a:prstGeom>
          <a:noFill/>
          <a:ln>
            <a:noFill/>
          </a:ln>
        </p:spPr>
        <p:txBody>
          <a:bodyPr anchorCtr="0" anchor="t" bIns="91425" lIns="91425" spcFirstLastPara="1" rIns="91425" wrap="square" tIns="91425">
            <a:noAutofit/>
          </a:bodyPr>
          <a:lstStyle/>
          <a:p>
            <a:pPr indent="0" lvl="0" marL="0" marR="0" rtl="0" algn="l">
              <a:lnSpc>
                <a:spcPct val="104000"/>
              </a:lnSpc>
              <a:spcBef>
                <a:spcPts val="0"/>
              </a:spcBef>
              <a:spcAft>
                <a:spcPts val="0"/>
              </a:spcAft>
              <a:buClr>
                <a:schemeClr val="dk1"/>
              </a:buClr>
              <a:buSzPts val="1100"/>
              <a:buFont typeface="Arial"/>
              <a:buNone/>
            </a:pPr>
            <a:r>
              <a:rPr b="1" i="0" lang="en-US" sz="2400" u="none" cap="none" strike="noStrike">
                <a:solidFill>
                  <a:schemeClr val="dk1"/>
                </a:solidFill>
                <a:latin typeface="Arial"/>
                <a:ea typeface="Arial"/>
                <a:cs typeface="Arial"/>
                <a:sym typeface="Arial"/>
              </a:rPr>
              <a:t>CNNs Architectures: LeNet, AlexNet, VGG, GoogLeNet, ResNet and more …</a:t>
            </a:r>
            <a:endParaRPr b="1"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537" name="Google Shape;537;p39"/>
          <p:cNvPicPr preferRelativeResize="0"/>
          <p:nvPr/>
        </p:nvPicPr>
        <p:blipFill rotWithShape="1">
          <a:blip r:embed="rId3">
            <a:alphaModFix/>
          </a:blip>
          <a:srcRect b="0" l="0" r="0" t="0"/>
          <a:stretch/>
        </p:blipFill>
        <p:spPr>
          <a:xfrm>
            <a:off x="596050" y="2559938"/>
            <a:ext cx="10077450" cy="408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0"/>
          <p:cNvSpPr txBox="1"/>
          <p:nvPr/>
        </p:nvSpPr>
        <p:spPr>
          <a:xfrm>
            <a:off x="42583" y="126501"/>
            <a:ext cx="6387352"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Signal Processing – Digital Filters.</a:t>
            </a:r>
            <a:endParaRPr b="0" i="0" sz="1400" u="none" cap="none" strike="noStrike">
              <a:solidFill>
                <a:srgbClr val="000000"/>
              </a:solidFill>
              <a:latin typeface="Arial"/>
              <a:ea typeface="Arial"/>
              <a:cs typeface="Arial"/>
              <a:sym typeface="Arial"/>
            </a:endParaRPr>
          </a:p>
        </p:txBody>
      </p:sp>
      <p:pic>
        <p:nvPicPr>
          <p:cNvPr id="543" name="Google Shape;543;p40"/>
          <p:cNvPicPr preferRelativeResize="0"/>
          <p:nvPr/>
        </p:nvPicPr>
        <p:blipFill rotWithShape="1">
          <a:blip r:embed="rId3">
            <a:alphaModFix/>
          </a:blip>
          <a:srcRect b="0" l="0" r="0" t="0"/>
          <a:stretch/>
        </p:blipFill>
        <p:spPr>
          <a:xfrm>
            <a:off x="485655" y="887505"/>
            <a:ext cx="4967128" cy="2284879"/>
          </a:xfrm>
          <a:prstGeom prst="rect">
            <a:avLst/>
          </a:prstGeom>
          <a:noFill/>
          <a:ln>
            <a:noFill/>
          </a:ln>
        </p:spPr>
      </p:pic>
      <p:pic>
        <p:nvPicPr>
          <p:cNvPr id="544" name="Google Shape;544;p40"/>
          <p:cNvPicPr preferRelativeResize="0"/>
          <p:nvPr/>
        </p:nvPicPr>
        <p:blipFill rotWithShape="1">
          <a:blip r:embed="rId4">
            <a:alphaModFix/>
          </a:blip>
          <a:srcRect b="0" l="0" r="0" t="0"/>
          <a:stretch/>
        </p:blipFill>
        <p:spPr>
          <a:xfrm>
            <a:off x="6871447" y="2791753"/>
            <a:ext cx="5183094" cy="3970250"/>
          </a:xfrm>
          <a:prstGeom prst="rect">
            <a:avLst/>
          </a:prstGeom>
          <a:noFill/>
          <a:ln>
            <a:noFill/>
          </a:ln>
        </p:spPr>
      </p:pic>
      <p:sp>
        <p:nvSpPr>
          <p:cNvPr id="545" name="Google Shape;545;p40"/>
          <p:cNvSpPr txBox="1"/>
          <p:nvPr/>
        </p:nvSpPr>
        <p:spPr>
          <a:xfrm>
            <a:off x="1953745" y="3603250"/>
            <a:ext cx="309954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Low-Pass Filtering</a:t>
            </a:r>
            <a:endParaRPr/>
          </a:p>
        </p:txBody>
      </p:sp>
      <p:pic>
        <p:nvPicPr>
          <p:cNvPr id="546" name="Google Shape;546;p40"/>
          <p:cNvPicPr preferRelativeResize="0"/>
          <p:nvPr/>
        </p:nvPicPr>
        <p:blipFill rotWithShape="1">
          <a:blip r:embed="rId5">
            <a:alphaModFix/>
          </a:blip>
          <a:srcRect b="0" l="0" r="0" t="0"/>
          <a:stretch/>
        </p:blipFill>
        <p:spPr>
          <a:xfrm>
            <a:off x="844924" y="4369076"/>
            <a:ext cx="5317191" cy="2309730"/>
          </a:xfrm>
          <a:prstGeom prst="rect">
            <a:avLst/>
          </a:prstGeom>
          <a:noFill/>
          <a:ln>
            <a:noFill/>
          </a:ln>
        </p:spPr>
      </p:pic>
      <p:sp>
        <p:nvSpPr>
          <p:cNvPr id="547" name="Google Shape;547;p40"/>
          <p:cNvSpPr txBox="1"/>
          <p:nvPr/>
        </p:nvSpPr>
        <p:spPr>
          <a:xfrm>
            <a:off x="7674535" y="1768334"/>
            <a:ext cx="357691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Low-Pass Filter Design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41"/>
          <p:cNvSpPr txBox="1"/>
          <p:nvPr/>
        </p:nvSpPr>
        <p:spPr>
          <a:xfrm>
            <a:off x="42583" y="126501"/>
            <a:ext cx="6387352"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Unfolding Computational Graphs.</a:t>
            </a:r>
            <a:endParaRPr b="0" i="0" sz="1400" u="none" cap="none" strike="noStrike">
              <a:solidFill>
                <a:srgbClr val="000000"/>
              </a:solidFill>
              <a:latin typeface="Arial"/>
              <a:ea typeface="Arial"/>
              <a:cs typeface="Arial"/>
              <a:sym typeface="Arial"/>
            </a:endParaRPr>
          </a:p>
        </p:txBody>
      </p:sp>
      <p:sp>
        <p:nvSpPr>
          <p:cNvPr id="553" name="Google Shape;553;p41"/>
          <p:cNvSpPr txBox="1"/>
          <p:nvPr/>
        </p:nvSpPr>
        <p:spPr>
          <a:xfrm>
            <a:off x="76947" y="766491"/>
            <a:ext cx="11080376" cy="73289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idea of unfolding a recursive or recurrent computation into a computational graph that has a repetitive structure,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typically corresponding to a chain of events. For example:</a:t>
            </a:r>
            <a:endParaRPr b="0" i="0" sz="1400" u="none" cap="none" strike="noStrike">
              <a:solidFill>
                <a:srgbClr val="000000"/>
              </a:solidFill>
              <a:latin typeface="Arial"/>
              <a:ea typeface="Arial"/>
              <a:cs typeface="Arial"/>
              <a:sym typeface="Arial"/>
            </a:endParaRPr>
          </a:p>
        </p:txBody>
      </p:sp>
      <p:pic>
        <p:nvPicPr>
          <p:cNvPr id="554" name="Google Shape;554;p41"/>
          <p:cNvPicPr preferRelativeResize="0"/>
          <p:nvPr/>
        </p:nvPicPr>
        <p:blipFill rotWithShape="1">
          <a:blip r:embed="rId3">
            <a:alphaModFix/>
          </a:blip>
          <a:srcRect b="0" l="0" r="0" t="0"/>
          <a:stretch/>
        </p:blipFill>
        <p:spPr>
          <a:xfrm>
            <a:off x="5921935" y="1138268"/>
            <a:ext cx="3048000" cy="660400"/>
          </a:xfrm>
          <a:prstGeom prst="rect">
            <a:avLst/>
          </a:prstGeom>
          <a:noFill/>
          <a:ln>
            <a:noFill/>
          </a:ln>
        </p:spPr>
      </p:pic>
      <p:sp>
        <p:nvSpPr>
          <p:cNvPr id="555" name="Google Shape;555;p41"/>
          <p:cNvSpPr txBox="1"/>
          <p:nvPr/>
        </p:nvSpPr>
        <p:spPr>
          <a:xfrm>
            <a:off x="85725" y="1785806"/>
            <a:ext cx="898263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Where ”state of the system” s(t) is a function of the previous state s(t-1)</a:t>
            </a:r>
            <a:endParaRPr b="0" i="0" sz="1400" u="none" cap="none" strike="noStrike">
              <a:solidFill>
                <a:srgbClr val="000000"/>
              </a:solidFill>
              <a:latin typeface="Arial"/>
              <a:ea typeface="Arial"/>
              <a:cs typeface="Arial"/>
              <a:sym typeface="Arial"/>
            </a:endParaRPr>
          </a:p>
        </p:txBody>
      </p:sp>
      <p:pic>
        <p:nvPicPr>
          <p:cNvPr id="556" name="Google Shape;556;p41"/>
          <p:cNvPicPr preferRelativeResize="0"/>
          <p:nvPr/>
        </p:nvPicPr>
        <p:blipFill rotWithShape="1">
          <a:blip r:embed="rId4">
            <a:alphaModFix/>
          </a:blip>
          <a:srcRect b="0" l="0" r="0" t="0"/>
          <a:stretch/>
        </p:blipFill>
        <p:spPr>
          <a:xfrm>
            <a:off x="5921935" y="2233556"/>
            <a:ext cx="4470400" cy="736600"/>
          </a:xfrm>
          <a:prstGeom prst="rect">
            <a:avLst/>
          </a:prstGeom>
          <a:noFill/>
          <a:ln>
            <a:noFill/>
          </a:ln>
        </p:spPr>
      </p:pic>
      <p:sp>
        <p:nvSpPr>
          <p:cNvPr id="557" name="Google Shape;557;p41"/>
          <p:cNvSpPr txBox="1"/>
          <p:nvPr/>
        </p:nvSpPr>
        <p:spPr>
          <a:xfrm>
            <a:off x="53329" y="2919943"/>
            <a:ext cx="11389658" cy="9815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Each node represents the state at some time t, and the function f() maps the state at time “t” to the state at time “t+1”.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Another example – same, but with additional external signal x(t):</a:t>
            </a:r>
            <a:endParaRPr b="0" i="0" sz="1800" u="none" cap="none" strike="noStrike">
              <a:solidFill>
                <a:schemeClr val="dk1"/>
              </a:solidFill>
              <a:latin typeface="Calibri"/>
              <a:ea typeface="Calibri"/>
              <a:cs typeface="Calibri"/>
              <a:sym typeface="Calibri"/>
            </a:endParaRPr>
          </a:p>
        </p:txBody>
      </p:sp>
      <p:pic>
        <p:nvPicPr>
          <p:cNvPr id="558" name="Google Shape;558;p41"/>
          <p:cNvPicPr preferRelativeResize="0"/>
          <p:nvPr/>
        </p:nvPicPr>
        <p:blipFill rotWithShape="1">
          <a:blip r:embed="rId5">
            <a:alphaModFix/>
          </a:blip>
          <a:srcRect b="0" l="0" r="0" t="0"/>
          <a:stretch/>
        </p:blipFill>
        <p:spPr>
          <a:xfrm>
            <a:off x="6674971" y="3434566"/>
            <a:ext cx="4208353" cy="660504"/>
          </a:xfrm>
          <a:prstGeom prst="rect">
            <a:avLst/>
          </a:prstGeom>
          <a:noFill/>
          <a:ln>
            <a:noFill/>
          </a:ln>
        </p:spPr>
      </p:pic>
      <p:sp>
        <p:nvSpPr>
          <p:cNvPr id="559" name="Google Shape;559;p41"/>
          <p:cNvSpPr txBox="1"/>
          <p:nvPr/>
        </p:nvSpPr>
        <p:spPr>
          <a:xfrm>
            <a:off x="85725" y="3986719"/>
            <a:ext cx="9359684" cy="6942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Many recurrent neural networks use the above equation (or a similar equation) to define the values of their hidden units:</a:t>
            </a:r>
            <a:endParaRPr b="0" i="0" sz="1400" u="none" cap="none" strike="noStrike">
              <a:solidFill>
                <a:srgbClr val="000000"/>
              </a:solidFill>
              <a:latin typeface="Arial"/>
              <a:ea typeface="Arial"/>
              <a:cs typeface="Arial"/>
              <a:sym typeface="Arial"/>
            </a:endParaRPr>
          </a:p>
        </p:txBody>
      </p:sp>
      <p:pic>
        <p:nvPicPr>
          <p:cNvPr id="560" name="Google Shape;560;p41"/>
          <p:cNvPicPr preferRelativeResize="0"/>
          <p:nvPr/>
        </p:nvPicPr>
        <p:blipFill rotWithShape="1">
          <a:blip r:embed="rId6">
            <a:alphaModFix/>
          </a:blip>
          <a:srcRect b="0" l="0" r="0" t="0"/>
          <a:stretch/>
        </p:blipFill>
        <p:spPr>
          <a:xfrm>
            <a:off x="6674971" y="4420660"/>
            <a:ext cx="3890138" cy="537010"/>
          </a:xfrm>
          <a:prstGeom prst="rect">
            <a:avLst/>
          </a:prstGeom>
          <a:noFill/>
          <a:ln>
            <a:noFill/>
          </a:ln>
        </p:spPr>
      </p:pic>
      <p:sp>
        <p:nvSpPr>
          <p:cNvPr id="561" name="Google Shape;561;p41"/>
          <p:cNvSpPr txBox="1"/>
          <p:nvPr/>
        </p:nvSpPr>
        <p:spPr>
          <a:xfrm>
            <a:off x="76947" y="4987007"/>
            <a:ext cx="11349317" cy="7414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Example: the RNN is used to predict the next word given previous words. It may not be necessary to store all of the information in the input sequence up to time t, but rather only enough information to predict the rest of the sentence.</a:t>
            </a:r>
            <a:endParaRPr b="0" i="0" sz="1400" u="none" cap="none" strike="noStrike">
              <a:solidFill>
                <a:srgbClr val="000000"/>
              </a:solidFill>
              <a:latin typeface="Arial"/>
              <a:ea typeface="Arial"/>
              <a:cs typeface="Arial"/>
              <a:sym typeface="Arial"/>
            </a:endParaRPr>
          </a:p>
        </p:txBody>
      </p:sp>
      <p:pic>
        <p:nvPicPr>
          <p:cNvPr id="562" name="Google Shape;562;p41"/>
          <p:cNvPicPr preferRelativeResize="0"/>
          <p:nvPr/>
        </p:nvPicPr>
        <p:blipFill rotWithShape="1">
          <a:blip r:embed="rId7">
            <a:alphaModFix/>
          </a:blip>
          <a:srcRect b="0" l="0" r="0" t="0"/>
          <a:stretch/>
        </p:blipFill>
        <p:spPr>
          <a:xfrm>
            <a:off x="3519207" y="5654402"/>
            <a:ext cx="4195856" cy="11596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p:nvPr/>
        </p:nvSpPr>
        <p:spPr>
          <a:xfrm>
            <a:off x="9824213" y="942893"/>
            <a:ext cx="1440774" cy="1703949"/>
          </a:xfrm>
          <a:prstGeom prst="ellipse">
            <a:avLst/>
          </a:prstGeom>
          <a:solidFill>
            <a:srgbClr val="6DCF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4" name="Google Shape;104;p15"/>
          <p:cNvSpPr/>
          <p:nvPr/>
        </p:nvSpPr>
        <p:spPr>
          <a:xfrm>
            <a:off x="8514412" y="3473727"/>
            <a:ext cx="2283385" cy="2738552"/>
          </a:xfrm>
          <a:prstGeom prst="ellipse">
            <a:avLst/>
          </a:prstGeom>
          <a:solidFill>
            <a:srgbClr val="6DCF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 name="Google Shape;105;p15"/>
          <p:cNvSpPr/>
          <p:nvPr/>
        </p:nvSpPr>
        <p:spPr>
          <a:xfrm>
            <a:off x="9929143" y="4508288"/>
            <a:ext cx="2003584" cy="1806385"/>
          </a:xfrm>
          <a:prstGeom prst="ellipse">
            <a:avLst/>
          </a:prstGeom>
          <a:solidFill>
            <a:srgbClr val="6DCF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 name="Google Shape;106;p15"/>
          <p:cNvSpPr/>
          <p:nvPr/>
        </p:nvSpPr>
        <p:spPr>
          <a:xfrm>
            <a:off x="10048503" y="2364219"/>
            <a:ext cx="2003584" cy="2738552"/>
          </a:xfrm>
          <a:prstGeom prst="ellipse">
            <a:avLst/>
          </a:prstGeom>
          <a:solidFill>
            <a:srgbClr val="6DCF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7" name="Google Shape;107;p15"/>
          <p:cNvSpPr/>
          <p:nvPr/>
        </p:nvSpPr>
        <p:spPr>
          <a:xfrm>
            <a:off x="7728296" y="3747152"/>
            <a:ext cx="2344635" cy="1980210"/>
          </a:xfrm>
          <a:prstGeom prst="ellipse">
            <a:avLst/>
          </a:prstGeom>
          <a:solidFill>
            <a:srgbClr val="6DCF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 name="Google Shape;108;p15"/>
          <p:cNvSpPr/>
          <p:nvPr/>
        </p:nvSpPr>
        <p:spPr>
          <a:xfrm>
            <a:off x="7859639" y="2413051"/>
            <a:ext cx="2248583" cy="2085480"/>
          </a:xfrm>
          <a:prstGeom prst="ellipse">
            <a:avLst/>
          </a:prstGeom>
          <a:solidFill>
            <a:srgbClr val="6DCF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 name="Google Shape;109;p15"/>
          <p:cNvSpPr/>
          <p:nvPr/>
        </p:nvSpPr>
        <p:spPr>
          <a:xfrm>
            <a:off x="8160245" y="1184220"/>
            <a:ext cx="3836235" cy="2716403"/>
          </a:xfrm>
          <a:prstGeom prst="ellipse">
            <a:avLst/>
          </a:prstGeom>
          <a:solidFill>
            <a:srgbClr val="6DCF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0" name="Google Shape;110;p15"/>
          <p:cNvSpPr txBox="1"/>
          <p:nvPr/>
        </p:nvSpPr>
        <p:spPr>
          <a:xfrm>
            <a:off x="538347" y="60740"/>
            <a:ext cx="11348852" cy="642646"/>
          </a:xfrm>
          <a:prstGeom prst="rect">
            <a:avLst/>
          </a:prstGeom>
          <a:noFill/>
          <a:ln>
            <a:noFill/>
          </a:ln>
        </p:spPr>
        <p:txBody>
          <a:bodyPr anchorCtr="0" anchor="b" bIns="45700" lIns="91425" spcFirstLastPara="1" rIns="91425" wrap="square" tIns="45700">
            <a:normAutofit fontScale="77500" lnSpcReduction="20000"/>
          </a:bodyPr>
          <a:lstStyle/>
          <a:p>
            <a:pPr indent="0" lvl="0" marL="0" marR="0" rtl="0" algn="ctr">
              <a:lnSpc>
                <a:spcPct val="90000"/>
              </a:lnSpc>
              <a:spcBef>
                <a:spcPts val="0"/>
              </a:spcBef>
              <a:spcAft>
                <a:spcPts val="0"/>
              </a:spcAft>
              <a:buClr>
                <a:srgbClr val="000000"/>
              </a:buClr>
              <a:buSzPct val="100000"/>
              <a:buFont typeface="Arial"/>
              <a:buNone/>
            </a:pPr>
            <a:r>
              <a:rPr b="0" i="0" lang="en-US" sz="6000" u="none" cap="none" strike="noStrike">
                <a:solidFill>
                  <a:schemeClr val="dk1"/>
                </a:solidFill>
                <a:latin typeface="Arial"/>
                <a:ea typeface="Arial"/>
                <a:cs typeface="Arial"/>
                <a:sym typeface="Arial"/>
              </a:rPr>
              <a:t>AI  in  Context</a:t>
            </a:r>
            <a:endParaRPr b="0" i="0" sz="6000" u="none" cap="none" strike="noStrike">
              <a:solidFill>
                <a:schemeClr val="dk1"/>
              </a:solidFill>
              <a:latin typeface="Arial"/>
              <a:ea typeface="Arial"/>
              <a:cs typeface="Arial"/>
              <a:sym typeface="Arial"/>
            </a:endParaRPr>
          </a:p>
        </p:txBody>
      </p:sp>
      <p:sp>
        <p:nvSpPr>
          <p:cNvPr id="111" name="Google Shape;111;p15"/>
          <p:cNvSpPr txBox="1"/>
          <p:nvPr/>
        </p:nvSpPr>
        <p:spPr>
          <a:xfrm>
            <a:off x="2249689" y="1127266"/>
            <a:ext cx="3586336" cy="52937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accent1"/>
                </a:solidFill>
                <a:latin typeface="Arial"/>
                <a:ea typeface="Arial"/>
                <a:cs typeface="Arial"/>
                <a:sym typeface="Arial"/>
              </a:rPr>
              <a:t>Artificial Intelligence (AI)</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ML performing “human” functions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400" u="none" cap="none" strike="noStrike">
                <a:solidFill>
                  <a:schemeClr val="accent1"/>
                </a:solidFill>
                <a:latin typeface="Arial"/>
                <a:ea typeface="Arial"/>
                <a:cs typeface="Arial"/>
                <a:sym typeface="Arial"/>
              </a:rPr>
              <a:t>Deep Learning (DL)</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ML implemented using multi-layered </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structure (Neural Network)</a:t>
            </a:r>
            <a:br>
              <a:rPr b="0" i="0" lang="en-US" sz="1600" u="none" cap="none" strike="noStrike">
                <a:solidFill>
                  <a:srgbClr val="000000"/>
                </a:solidFill>
                <a:latin typeface="Arial"/>
                <a:ea typeface="Arial"/>
                <a:cs typeface="Arial"/>
                <a:sym typeface="Arial"/>
              </a:rPr>
            </a:b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400" u="none" cap="none" strike="noStrike">
                <a:solidFill>
                  <a:schemeClr val="accent1"/>
                </a:solidFill>
                <a:latin typeface="Arial"/>
                <a:ea typeface="Arial"/>
                <a:cs typeface="Arial"/>
                <a:sym typeface="Arial"/>
              </a:rPr>
              <a:t>Machine Learning (ML)</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DS algorithm learns from data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400" u="none" cap="none" strike="noStrike">
                <a:solidFill>
                  <a:schemeClr val="accent1"/>
                </a:solidFill>
                <a:latin typeface="Arial"/>
                <a:ea typeface="Arial"/>
                <a:cs typeface="Arial"/>
                <a:sym typeface="Arial"/>
              </a:rPr>
              <a:t>Data Science (DS) </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data + computer/statistics</a:t>
            </a:r>
            <a:endParaRPr/>
          </a:p>
        </p:txBody>
      </p:sp>
      <p:sp>
        <p:nvSpPr>
          <p:cNvPr id="112" name="Google Shape;112;p15"/>
          <p:cNvSpPr/>
          <p:nvPr/>
        </p:nvSpPr>
        <p:spPr>
          <a:xfrm flipH="1" rot="10800000">
            <a:off x="285106" y="1109272"/>
            <a:ext cx="374461" cy="4493164"/>
          </a:xfrm>
          <a:prstGeom prst="downArrow">
            <a:avLst>
              <a:gd fmla="val 50000" name="adj1"/>
              <a:gd fmla="val 50000" name="adj2"/>
            </a:avLst>
          </a:prstGeom>
          <a:solidFill>
            <a:srgbClr val="084C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3" name="Google Shape;113;p15"/>
          <p:cNvSpPr txBox="1"/>
          <p:nvPr/>
        </p:nvSpPr>
        <p:spPr>
          <a:xfrm>
            <a:off x="0" y="5602436"/>
            <a:ext cx="104931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accent1"/>
                </a:solidFill>
                <a:latin typeface="Arial"/>
                <a:ea typeface="Arial"/>
                <a:cs typeface="Arial"/>
                <a:sym typeface="Arial"/>
              </a:rPr>
              <a:t>Amount</a:t>
            </a:r>
            <a:br>
              <a:rPr b="1" i="0" lang="en-US" sz="1400" u="none" cap="none" strike="noStrike">
                <a:solidFill>
                  <a:schemeClr val="accent1"/>
                </a:solidFill>
                <a:latin typeface="Arial"/>
                <a:ea typeface="Arial"/>
                <a:cs typeface="Arial"/>
                <a:sym typeface="Arial"/>
              </a:rPr>
            </a:br>
            <a:r>
              <a:rPr b="1" i="0" lang="en-US" sz="1400" u="none" cap="none" strike="noStrike">
                <a:solidFill>
                  <a:schemeClr val="accent1"/>
                </a:solidFill>
                <a:latin typeface="Arial"/>
                <a:ea typeface="Arial"/>
                <a:cs typeface="Arial"/>
                <a:sym typeface="Arial"/>
              </a:rPr>
              <a:t>of data</a:t>
            </a:r>
            <a:endParaRPr/>
          </a:p>
        </p:txBody>
      </p:sp>
      <p:sp>
        <p:nvSpPr>
          <p:cNvPr id="114" name="Google Shape;114;p15"/>
          <p:cNvSpPr/>
          <p:nvPr/>
        </p:nvSpPr>
        <p:spPr>
          <a:xfrm flipH="1" rot="10800000">
            <a:off x="1366903" y="1109272"/>
            <a:ext cx="371964" cy="4493164"/>
          </a:xfrm>
          <a:prstGeom prst="downArrow">
            <a:avLst>
              <a:gd fmla="val 50000" name="adj1"/>
              <a:gd fmla="val 50000" name="adj2"/>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15"/>
          <p:cNvSpPr txBox="1"/>
          <p:nvPr/>
        </p:nvSpPr>
        <p:spPr>
          <a:xfrm>
            <a:off x="939368" y="5602436"/>
            <a:ext cx="1315780"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Compute</a:t>
            </a:r>
            <a:br>
              <a:rPr b="1" i="0" lang="en-US" sz="1400" u="none" cap="none" strike="noStrike">
                <a:solidFill>
                  <a:srgbClr val="FF0000"/>
                </a:solidFill>
                <a:latin typeface="Arial"/>
                <a:ea typeface="Arial"/>
                <a:cs typeface="Arial"/>
                <a:sym typeface="Arial"/>
              </a:rPr>
            </a:br>
            <a:r>
              <a:rPr b="1" i="0" lang="en-US" sz="1400" u="none" cap="none" strike="noStrike">
                <a:solidFill>
                  <a:srgbClr val="FF0000"/>
                </a:solidFill>
                <a:latin typeface="Arial"/>
                <a:ea typeface="Arial"/>
                <a:cs typeface="Arial"/>
                <a:sym typeface="Arial"/>
              </a:rPr>
              <a:t>Speed</a:t>
            </a:r>
            <a:endParaRPr/>
          </a:p>
        </p:txBody>
      </p:sp>
      <p:sp>
        <p:nvSpPr>
          <p:cNvPr id="116" name="Google Shape;116;p15"/>
          <p:cNvSpPr txBox="1"/>
          <p:nvPr/>
        </p:nvSpPr>
        <p:spPr>
          <a:xfrm>
            <a:off x="5759023" y="1066850"/>
            <a:ext cx="2549433" cy="4770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chemeClr val="accent1"/>
                </a:solidFill>
                <a:latin typeface="Arial"/>
                <a:ea typeface="Arial"/>
                <a:cs typeface="Arial"/>
                <a:sym typeface="Arial"/>
              </a:rPr>
              <a:t>Reinforcement</a:t>
            </a:r>
            <a:br>
              <a:rPr b="1" i="0" lang="en-US" sz="2400" u="none" cap="none" strike="noStrike">
                <a:solidFill>
                  <a:schemeClr val="accent1"/>
                </a:solidFill>
                <a:latin typeface="Arial"/>
                <a:ea typeface="Arial"/>
                <a:cs typeface="Arial"/>
                <a:sym typeface="Arial"/>
              </a:rPr>
            </a:br>
            <a:r>
              <a:rPr b="1" i="0" lang="en-US" sz="2400" u="none" cap="none" strike="noStrike">
                <a:solidFill>
                  <a:schemeClr val="accent1"/>
                </a:solidFill>
                <a:latin typeface="Arial"/>
                <a:ea typeface="Arial"/>
                <a:cs typeface="Arial"/>
                <a:sym typeface="Arial"/>
              </a:rPr>
              <a:t>Learning</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alpha-Go</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400" u="none" cap="none" strike="noStrike">
                <a:solidFill>
                  <a:schemeClr val="accent1"/>
                </a:solidFill>
                <a:latin typeface="Arial"/>
                <a:ea typeface="Arial"/>
                <a:cs typeface="Arial"/>
                <a:sym typeface="Arial"/>
              </a:rPr>
              <a:t>Unsupervised </a:t>
            </a:r>
            <a:br>
              <a:rPr b="1" i="0" lang="en-US" sz="2400" u="none" cap="none" strike="noStrike">
                <a:solidFill>
                  <a:schemeClr val="accent1"/>
                </a:solidFill>
                <a:latin typeface="Arial"/>
                <a:ea typeface="Arial"/>
                <a:cs typeface="Arial"/>
                <a:sym typeface="Arial"/>
              </a:rPr>
            </a:br>
            <a:r>
              <a:rPr b="1" i="0" lang="en-US" sz="2400" u="none" cap="none" strike="noStrike">
                <a:solidFill>
                  <a:schemeClr val="accent1"/>
                </a:solidFill>
                <a:latin typeface="Arial"/>
                <a:ea typeface="Arial"/>
                <a:cs typeface="Arial"/>
                <a:sym typeface="Arial"/>
              </a:rPr>
              <a:t>Learning</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no labels,</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Google Translate</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2400" u="none" cap="none" strike="noStrike">
                <a:solidFill>
                  <a:schemeClr val="accent1"/>
                </a:solidFill>
                <a:latin typeface="Arial"/>
                <a:ea typeface="Arial"/>
                <a:cs typeface="Arial"/>
                <a:sym typeface="Arial"/>
              </a:rPr>
              <a:t>Supervised </a:t>
            </a:r>
            <a:br>
              <a:rPr b="1" i="0" lang="en-US" sz="2400" u="none" cap="none" strike="noStrike">
                <a:solidFill>
                  <a:schemeClr val="accent1"/>
                </a:solidFill>
                <a:latin typeface="Arial"/>
                <a:ea typeface="Arial"/>
                <a:cs typeface="Arial"/>
                <a:sym typeface="Arial"/>
              </a:rPr>
            </a:br>
            <a:r>
              <a:rPr b="1" i="0" lang="en-US" sz="2400" u="none" cap="none" strike="noStrike">
                <a:solidFill>
                  <a:schemeClr val="accent1"/>
                </a:solidFill>
                <a:latin typeface="Arial"/>
                <a:ea typeface="Arial"/>
                <a:cs typeface="Arial"/>
                <a:sym typeface="Arial"/>
              </a:rPr>
              <a:t>Learning</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labeled data</a:t>
            </a:r>
            <a:endParaRPr/>
          </a:p>
        </p:txBody>
      </p:sp>
      <p:sp>
        <p:nvSpPr>
          <p:cNvPr id="117" name="Google Shape;117;p15"/>
          <p:cNvSpPr txBox="1"/>
          <p:nvPr/>
        </p:nvSpPr>
        <p:spPr>
          <a:xfrm>
            <a:off x="8564771" y="1365251"/>
            <a:ext cx="3023484"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Reasoning,</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Inductive &amp; Deductive Logic,</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Knowledge Representation,</a:t>
            </a:r>
            <a:endParaRPr/>
          </a:p>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Ontology</a:t>
            </a:r>
            <a:endParaRPr/>
          </a:p>
        </p:txBody>
      </p:sp>
      <p:sp>
        <p:nvSpPr>
          <p:cNvPr id="118" name="Google Shape;118;p15"/>
          <p:cNvSpPr txBox="1"/>
          <p:nvPr/>
        </p:nvSpPr>
        <p:spPr>
          <a:xfrm>
            <a:off x="10663727" y="5220707"/>
            <a:ext cx="107618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Vision,</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Robotics</a:t>
            </a:r>
            <a:endParaRPr/>
          </a:p>
        </p:txBody>
      </p:sp>
      <p:sp>
        <p:nvSpPr>
          <p:cNvPr id="119" name="Google Shape;119;p15"/>
          <p:cNvSpPr txBox="1"/>
          <p:nvPr/>
        </p:nvSpPr>
        <p:spPr>
          <a:xfrm>
            <a:off x="8235307" y="2511409"/>
            <a:ext cx="1633639"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NLP,</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Extracting Data from Text</a:t>
            </a:r>
            <a:endParaRPr/>
          </a:p>
        </p:txBody>
      </p:sp>
      <p:sp>
        <p:nvSpPr>
          <p:cNvPr id="120" name="Google Shape;120;p15"/>
          <p:cNvSpPr txBox="1"/>
          <p:nvPr/>
        </p:nvSpPr>
        <p:spPr>
          <a:xfrm>
            <a:off x="10088459" y="4155663"/>
            <a:ext cx="181183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Fraud Detection, Security,</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Risk Mgmnt</a:t>
            </a:r>
            <a:endParaRPr b="0" i="0" sz="1400" u="none" cap="none" strike="noStrike">
              <a:solidFill>
                <a:srgbClr val="000000"/>
              </a:solidFill>
              <a:latin typeface="Arial"/>
              <a:ea typeface="Arial"/>
              <a:cs typeface="Arial"/>
              <a:sym typeface="Arial"/>
            </a:endParaRPr>
          </a:p>
        </p:txBody>
      </p:sp>
      <p:sp>
        <p:nvSpPr>
          <p:cNvPr id="121" name="Google Shape;121;p15"/>
          <p:cNvSpPr/>
          <p:nvPr/>
        </p:nvSpPr>
        <p:spPr>
          <a:xfrm flipH="1" rot="10800000">
            <a:off x="3353156" y="5016625"/>
            <a:ext cx="374461" cy="481373"/>
          </a:xfrm>
          <a:prstGeom prst="downArrow">
            <a:avLst>
              <a:gd fmla="val 50000" name="adj1"/>
              <a:gd fmla="val 50000" name="adj2"/>
            </a:avLst>
          </a:prstGeom>
          <a:solidFill>
            <a:srgbClr val="084C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15"/>
          <p:cNvSpPr/>
          <p:nvPr/>
        </p:nvSpPr>
        <p:spPr>
          <a:xfrm flipH="1" rot="10800000">
            <a:off x="3353157" y="3764512"/>
            <a:ext cx="374461" cy="481373"/>
          </a:xfrm>
          <a:prstGeom prst="downArrow">
            <a:avLst>
              <a:gd fmla="val 50000" name="adj1"/>
              <a:gd fmla="val 50000" name="adj2"/>
            </a:avLst>
          </a:prstGeom>
          <a:solidFill>
            <a:srgbClr val="084C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15"/>
          <p:cNvSpPr/>
          <p:nvPr/>
        </p:nvSpPr>
        <p:spPr>
          <a:xfrm flipH="1" rot="10800000">
            <a:off x="3353157" y="2193155"/>
            <a:ext cx="374461" cy="486007"/>
          </a:xfrm>
          <a:prstGeom prst="downArrow">
            <a:avLst>
              <a:gd fmla="val 50000" name="adj1"/>
              <a:gd fmla="val 50000" name="adj2"/>
            </a:avLst>
          </a:prstGeom>
          <a:solidFill>
            <a:srgbClr val="084C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4" name="Google Shape;124;p15"/>
          <p:cNvSpPr/>
          <p:nvPr/>
        </p:nvSpPr>
        <p:spPr>
          <a:xfrm flipH="1" rot="10800000">
            <a:off x="6486726" y="2287046"/>
            <a:ext cx="374461" cy="447355"/>
          </a:xfrm>
          <a:prstGeom prst="downArrow">
            <a:avLst>
              <a:gd fmla="val 50000" name="adj1"/>
              <a:gd fmla="val 50000" name="adj2"/>
            </a:avLst>
          </a:prstGeom>
          <a:solidFill>
            <a:srgbClr val="084C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5" name="Google Shape;125;p15"/>
          <p:cNvSpPr txBox="1"/>
          <p:nvPr/>
        </p:nvSpPr>
        <p:spPr>
          <a:xfrm>
            <a:off x="8177074" y="3610615"/>
            <a:ext cx="171677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Forecasting,</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investments,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Resource Mgmnt</a:t>
            </a:r>
            <a:endParaRPr b="0" i="0" sz="1400" u="none" cap="none" strike="noStrike">
              <a:solidFill>
                <a:srgbClr val="000000"/>
              </a:solidFill>
              <a:latin typeface="Arial"/>
              <a:ea typeface="Arial"/>
              <a:cs typeface="Arial"/>
              <a:sym typeface="Arial"/>
            </a:endParaRPr>
          </a:p>
        </p:txBody>
      </p:sp>
      <p:sp>
        <p:nvSpPr>
          <p:cNvPr id="126" name="Google Shape;126;p15"/>
          <p:cNvSpPr txBox="1"/>
          <p:nvPr/>
        </p:nvSpPr>
        <p:spPr>
          <a:xfrm>
            <a:off x="10319243" y="2752602"/>
            <a:ext cx="158104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Chatbots,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Conversational</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interfaces</a:t>
            </a:r>
            <a:endParaRPr/>
          </a:p>
        </p:txBody>
      </p:sp>
      <p:sp>
        <p:nvSpPr>
          <p:cNvPr id="127" name="Google Shape;127;p15"/>
          <p:cNvSpPr txBox="1"/>
          <p:nvPr/>
        </p:nvSpPr>
        <p:spPr>
          <a:xfrm>
            <a:off x="659567" y="2809351"/>
            <a:ext cx="7073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2010</a:t>
            </a:r>
            <a:endParaRPr/>
          </a:p>
        </p:txBody>
      </p:sp>
      <p:sp>
        <p:nvSpPr>
          <p:cNvPr id="128" name="Google Shape;128;p15"/>
          <p:cNvSpPr txBox="1"/>
          <p:nvPr/>
        </p:nvSpPr>
        <p:spPr>
          <a:xfrm>
            <a:off x="662067" y="1770036"/>
            <a:ext cx="7073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2015</a:t>
            </a:r>
            <a:endParaRPr/>
          </a:p>
        </p:txBody>
      </p:sp>
      <p:sp>
        <p:nvSpPr>
          <p:cNvPr id="129" name="Google Shape;129;p15"/>
          <p:cNvSpPr txBox="1"/>
          <p:nvPr/>
        </p:nvSpPr>
        <p:spPr>
          <a:xfrm>
            <a:off x="662067" y="4887980"/>
            <a:ext cx="7073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2000</a:t>
            </a:r>
            <a:endParaRPr/>
          </a:p>
        </p:txBody>
      </p:sp>
      <p:sp>
        <p:nvSpPr>
          <p:cNvPr id="130" name="Google Shape;130;p15"/>
          <p:cNvSpPr txBox="1"/>
          <p:nvPr/>
        </p:nvSpPr>
        <p:spPr>
          <a:xfrm>
            <a:off x="664567" y="3848666"/>
            <a:ext cx="7073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2005</a:t>
            </a:r>
            <a:endParaRPr/>
          </a:p>
        </p:txBody>
      </p:sp>
      <p:sp>
        <p:nvSpPr>
          <p:cNvPr id="131" name="Google Shape;131;p15"/>
          <p:cNvSpPr/>
          <p:nvPr/>
        </p:nvSpPr>
        <p:spPr>
          <a:xfrm flipH="1" rot="10800000">
            <a:off x="6486726" y="4217998"/>
            <a:ext cx="374461" cy="447355"/>
          </a:xfrm>
          <a:prstGeom prst="downArrow">
            <a:avLst>
              <a:gd fmla="val 50000" name="adj1"/>
              <a:gd fmla="val 50000" name="adj2"/>
            </a:avLst>
          </a:prstGeom>
          <a:solidFill>
            <a:srgbClr val="084C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2" name="Google Shape;132;p15"/>
          <p:cNvSpPr txBox="1"/>
          <p:nvPr/>
        </p:nvSpPr>
        <p:spPr>
          <a:xfrm>
            <a:off x="8463025" y="4994577"/>
            <a:ext cx="171677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Recommender</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Systems</a:t>
            </a:r>
            <a:endParaRPr/>
          </a:p>
        </p:txBody>
      </p:sp>
      <p:sp>
        <p:nvSpPr>
          <p:cNvPr id="133" name="Google Shape;133;p15"/>
          <p:cNvSpPr txBox="1"/>
          <p:nvPr/>
        </p:nvSpPr>
        <p:spPr>
          <a:xfrm>
            <a:off x="664567" y="888122"/>
            <a:ext cx="7073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Years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2"/>
          <p:cNvSpPr txBox="1"/>
          <p:nvPr/>
        </p:nvSpPr>
        <p:spPr>
          <a:xfrm>
            <a:off x="107577" y="0"/>
            <a:ext cx="270285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Autoencoders</a:t>
            </a:r>
            <a:r>
              <a:rPr b="1" i="0" lang="en-US" sz="1800" u="none" cap="none" strike="noStrike">
                <a:solidFill>
                  <a:schemeClr val="dk1"/>
                </a:solidFill>
                <a:latin typeface="Calibri"/>
                <a:ea typeface="Calibri"/>
                <a:cs typeface="Calibri"/>
                <a:sym typeface="Calibri"/>
              </a:rPr>
              <a:t> (AE)</a:t>
            </a:r>
            <a:endParaRPr b="1" i="0" sz="1400" u="none" cap="none" strike="noStrike">
              <a:solidFill>
                <a:srgbClr val="000000"/>
              </a:solidFill>
              <a:latin typeface="Arial"/>
              <a:ea typeface="Arial"/>
              <a:cs typeface="Arial"/>
              <a:sym typeface="Arial"/>
            </a:endParaRPr>
          </a:p>
        </p:txBody>
      </p:sp>
      <p:pic>
        <p:nvPicPr>
          <p:cNvPr id="568" name="Google Shape;568;p42"/>
          <p:cNvPicPr preferRelativeResize="0"/>
          <p:nvPr/>
        </p:nvPicPr>
        <p:blipFill rotWithShape="1">
          <a:blip r:embed="rId3">
            <a:alphaModFix/>
          </a:blip>
          <a:srcRect b="0" l="0" r="0" t="0"/>
          <a:stretch/>
        </p:blipFill>
        <p:spPr>
          <a:xfrm>
            <a:off x="279404" y="391460"/>
            <a:ext cx="7784351" cy="2446510"/>
          </a:xfrm>
          <a:prstGeom prst="rect">
            <a:avLst/>
          </a:prstGeom>
          <a:noFill/>
          <a:ln>
            <a:noFill/>
          </a:ln>
        </p:spPr>
      </p:pic>
      <p:pic>
        <p:nvPicPr>
          <p:cNvPr id="569" name="Google Shape;569;p42"/>
          <p:cNvPicPr preferRelativeResize="0"/>
          <p:nvPr/>
        </p:nvPicPr>
        <p:blipFill rotWithShape="1">
          <a:blip r:embed="rId4">
            <a:alphaModFix/>
          </a:blip>
          <a:srcRect b="0" l="0" r="0" t="0"/>
          <a:stretch/>
        </p:blipFill>
        <p:spPr>
          <a:xfrm>
            <a:off x="484096" y="4323687"/>
            <a:ext cx="7068671" cy="2356224"/>
          </a:xfrm>
          <a:prstGeom prst="rect">
            <a:avLst/>
          </a:prstGeom>
          <a:noFill/>
          <a:ln>
            <a:noFill/>
          </a:ln>
        </p:spPr>
      </p:pic>
      <p:sp>
        <p:nvSpPr>
          <p:cNvPr id="570" name="Google Shape;570;p42"/>
          <p:cNvSpPr txBox="1"/>
          <p:nvPr/>
        </p:nvSpPr>
        <p:spPr>
          <a:xfrm>
            <a:off x="537884" y="3295168"/>
            <a:ext cx="34962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x</a:t>
            </a:r>
            <a:endParaRPr b="0" i="0" sz="4000" u="none" cap="none" strike="noStrike">
              <a:solidFill>
                <a:schemeClr val="dk1"/>
              </a:solidFill>
              <a:latin typeface="Calibri"/>
              <a:ea typeface="Calibri"/>
              <a:cs typeface="Calibri"/>
              <a:sym typeface="Calibri"/>
            </a:endParaRPr>
          </a:p>
        </p:txBody>
      </p:sp>
      <p:sp>
        <p:nvSpPr>
          <p:cNvPr id="571" name="Google Shape;571;p42"/>
          <p:cNvSpPr txBox="1"/>
          <p:nvPr/>
        </p:nvSpPr>
        <p:spPr>
          <a:xfrm>
            <a:off x="3877233" y="3353439"/>
            <a:ext cx="34962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h</a:t>
            </a:r>
            <a:endParaRPr b="0" i="0" sz="4000" u="none" cap="none" strike="noStrike">
              <a:solidFill>
                <a:schemeClr val="dk1"/>
              </a:solidFill>
              <a:latin typeface="Calibri"/>
              <a:ea typeface="Calibri"/>
              <a:cs typeface="Calibri"/>
              <a:sym typeface="Calibri"/>
            </a:endParaRPr>
          </a:p>
        </p:txBody>
      </p:sp>
      <p:sp>
        <p:nvSpPr>
          <p:cNvPr id="572" name="Google Shape;572;p42"/>
          <p:cNvSpPr txBox="1"/>
          <p:nvPr/>
        </p:nvSpPr>
        <p:spPr>
          <a:xfrm>
            <a:off x="7270372" y="3304134"/>
            <a:ext cx="349626"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r</a:t>
            </a:r>
            <a:endParaRPr b="0" i="0" sz="1400" u="none" cap="none" strike="noStrike">
              <a:solidFill>
                <a:srgbClr val="000000"/>
              </a:solidFill>
              <a:latin typeface="Arial"/>
              <a:ea typeface="Arial"/>
              <a:cs typeface="Arial"/>
              <a:sym typeface="Arial"/>
            </a:endParaRPr>
          </a:p>
        </p:txBody>
      </p:sp>
      <p:cxnSp>
        <p:nvCxnSpPr>
          <p:cNvPr id="573" name="Google Shape;573;p42"/>
          <p:cNvCxnSpPr/>
          <p:nvPr/>
        </p:nvCxnSpPr>
        <p:spPr>
          <a:xfrm>
            <a:off x="1169898" y="3711389"/>
            <a:ext cx="2380129" cy="0"/>
          </a:xfrm>
          <a:prstGeom prst="straightConnector1">
            <a:avLst/>
          </a:prstGeom>
          <a:noFill/>
          <a:ln cap="flat" cmpd="sng" w="25400">
            <a:solidFill>
              <a:schemeClr val="accent1"/>
            </a:solidFill>
            <a:prstDash val="solid"/>
            <a:miter lim="800000"/>
            <a:headEnd len="sm" w="sm" type="none"/>
            <a:tailEnd len="lg" w="lg" type="triangle"/>
          </a:ln>
        </p:spPr>
      </p:cxnSp>
      <p:cxnSp>
        <p:nvCxnSpPr>
          <p:cNvPr id="574" name="Google Shape;574;p42"/>
          <p:cNvCxnSpPr/>
          <p:nvPr/>
        </p:nvCxnSpPr>
        <p:spPr>
          <a:xfrm>
            <a:off x="4657167" y="3715872"/>
            <a:ext cx="2429437" cy="0"/>
          </a:xfrm>
          <a:prstGeom prst="straightConnector1">
            <a:avLst/>
          </a:prstGeom>
          <a:noFill/>
          <a:ln cap="flat" cmpd="sng" w="25400">
            <a:solidFill>
              <a:schemeClr val="accent1"/>
            </a:solidFill>
            <a:prstDash val="solid"/>
            <a:miter lim="800000"/>
            <a:headEnd len="sm" w="sm" type="none"/>
            <a:tailEnd len="lg" w="lg" type="triangle"/>
          </a:ln>
        </p:spPr>
      </p:cxnSp>
      <p:sp>
        <p:nvSpPr>
          <p:cNvPr id="575" name="Google Shape;575;p42"/>
          <p:cNvSpPr txBox="1"/>
          <p:nvPr/>
        </p:nvSpPr>
        <p:spPr>
          <a:xfrm>
            <a:off x="2043957" y="3227295"/>
            <a:ext cx="1169894" cy="3765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h = f(x)</a:t>
            </a:r>
            <a:endParaRPr b="0" i="0" sz="1800" u="none" cap="none" strike="noStrike">
              <a:solidFill>
                <a:schemeClr val="dk1"/>
              </a:solidFill>
              <a:latin typeface="Calibri"/>
              <a:ea typeface="Calibri"/>
              <a:cs typeface="Calibri"/>
              <a:sym typeface="Calibri"/>
            </a:endParaRPr>
          </a:p>
        </p:txBody>
      </p:sp>
      <p:sp>
        <p:nvSpPr>
          <p:cNvPr id="576" name="Google Shape;576;p42"/>
          <p:cNvSpPr txBox="1"/>
          <p:nvPr/>
        </p:nvSpPr>
        <p:spPr>
          <a:xfrm>
            <a:off x="5006792" y="3231778"/>
            <a:ext cx="1169894" cy="3765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 = g(x)</a:t>
            </a:r>
            <a:endParaRPr b="0" i="0" sz="1800" u="none" cap="none" strike="noStrike">
              <a:solidFill>
                <a:schemeClr val="dk1"/>
              </a:solidFill>
              <a:latin typeface="Calibri"/>
              <a:ea typeface="Calibri"/>
              <a:cs typeface="Calibri"/>
              <a:sym typeface="Calibri"/>
            </a:endParaRPr>
          </a:p>
        </p:txBody>
      </p:sp>
      <p:sp>
        <p:nvSpPr>
          <p:cNvPr id="577" name="Google Shape;577;p42"/>
          <p:cNvSpPr txBox="1"/>
          <p:nvPr/>
        </p:nvSpPr>
        <p:spPr>
          <a:xfrm>
            <a:off x="1264027" y="3845860"/>
            <a:ext cx="2613206"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Dimensionality reduction, feature learning</a:t>
            </a:r>
            <a:endParaRPr b="0" i="0" sz="1800" u="none" cap="none" strike="noStrike">
              <a:solidFill>
                <a:schemeClr val="dk1"/>
              </a:solidFill>
              <a:latin typeface="Calibri"/>
              <a:ea typeface="Calibri"/>
              <a:cs typeface="Calibri"/>
              <a:sym typeface="Calibri"/>
            </a:endParaRPr>
          </a:p>
        </p:txBody>
      </p:sp>
      <p:sp>
        <p:nvSpPr>
          <p:cNvPr id="578" name="Google Shape;578;p42"/>
          <p:cNvSpPr txBox="1"/>
          <p:nvPr/>
        </p:nvSpPr>
        <p:spPr>
          <a:xfrm>
            <a:off x="4800604" y="3845860"/>
            <a:ext cx="216497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reconstruction</a:t>
            </a:r>
            <a:endParaRPr b="0" i="0" sz="1800" u="none" cap="none" strike="noStrike">
              <a:solidFill>
                <a:schemeClr val="dk1"/>
              </a:solidFill>
              <a:latin typeface="Calibri"/>
              <a:ea typeface="Calibri"/>
              <a:cs typeface="Calibri"/>
              <a:sym typeface="Calibri"/>
            </a:endParaRPr>
          </a:p>
        </p:txBody>
      </p:sp>
      <p:sp>
        <p:nvSpPr>
          <p:cNvPr id="579" name="Google Shape;579;p42"/>
          <p:cNvSpPr txBox="1"/>
          <p:nvPr/>
        </p:nvSpPr>
        <p:spPr>
          <a:xfrm>
            <a:off x="8489569" y="633506"/>
            <a:ext cx="3639677" cy="59093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Autoencoders</a:t>
            </a:r>
            <a:r>
              <a:rPr b="0" i="0" lang="en-US" sz="1800" u="none" cap="none" strike="noStrike">
                <a:solidFill>
                  <a:srgbClr val="FF0000"/>
                </a:solidFill>
                <a:latin typeface="Calibri"/>
                <a:ea typeface="Calibri"/>
                <a:cs typeface="Calibri"/>
                <a:sym typeface="Calibri"/>
              </a:rPr>
              <a:t> (AE):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 feed-forward network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create approximate copy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dimensionality reduction (usually)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feature learning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Can be trained as feedforward network with all of the same techniques, typically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minibatch gradient descent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following gradients computed by </a:t>
            </a:r>
            <a:r>
              <a:rPr b="1" i="0" lang="en-US" sz="1800" u="none" cap="none" strike="noStrike">
                <a:solidFill>
                  <a:schemeClr val="dk1"/>
                </a:solidFill>
                <a:latin typeface="Calibri"/>
                <a:ea typeface="Calibri"/>
                <a:cs typeface="Calibri"/>
                <a:sym typeface="Calibri"/>
              </a:rPr>
              <a:t>back-propagation.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Unlike general feedforward networks, </a:t>
            </a:r>
            <a:r>
              <a:rPr b="1" i="0" lang="en-US" sz="1800" u="none" cap="none" strike="noStrike">
                <a:solidFill>
                  <a:srgbClr val="FF0000"/>
                </a:solidFill>
                <a:latin typeface="Calibri"/>
                <a:ea typeface="Calibri"/>
                <a:cs typeface="Calibri"/>
                <a:sym typeface="Calibri"/>
              </a:rPr>
              <a:t>autoencoders</a:t>
            </a:r>
            <a:r>
              <a:rPr b="0" i="0" lang="en-US" sz="1800" u="none" cap="none" strike="noStrike">
                <a:solidFill>
                  <a:srgbClr val="FF0000"/>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may also be trained using </a:t>
            </a:r>
            <a:r>
              <a:rPr b="1" i="0" lang="en-US" sz="1800" u="none" cap="none" strike="noStrike">
                <a:solidFill>
                  <a:srgbClr val="FF0000"/>
                </a:solidFill>
                <a:latin typeface="Calibri"/>
                <a:ea typeface="Calibri"/>
                <a:cs typeface="Calibri"/>
                <a:sym typeface="Calibri"/>
              </a:rPr>
              <a:t>recirculation</a:t>
            </a:r>
            <a:r>
              <a:rPr b="0" i="0" lang="en-US" sz="1800" u="none" cap="none" strike="noStrike">
                <a:solidFill>
                  <a:schemeClr val="dk1"/>
                </a:solidFill>
                <a:latin typeface="Calibri"/>
                <a:ea typeface="Calibri"/>
                <a:cs typeface="Calibri"/>
                <a:sym typeface="Calibri"/>
              </a:rPr>
              <a:t> (Hinton and McClelland, 1988), a learning algorithm based on comparing the activations of the network on the original input to the activations on the reconstructed input.</a:t>
            </a:r>
            <a:endParaRPr b="0" i="0" sz="1400" u="none" cap="none" strike="noStrike">
              <a:solidFill>
                <a:srgbClr val="000000"/>
              </a:solidFill>
              <a:latin typeface="Arial"/>
              <a:ea typeface="Arial"/>
              <a:cs typeface="Arial"/>
              <a:sym typeface="Arial"/>
            </a:endParaRPr>
          </a:p>
        </p:txBody>
      </p:sp>
      <p:cxnSp>
        <p:nvCxnSpPr>
          <p:cNvPr id="580" name="Google Shape;580;p42"/>
          <p:cNvCxnSpPr/>
          <p:nvPr/>
        </p:nvCxnSpPr>
        <p:spPr>
          <a:xfrm>
            <a:off x="8247523" y="369332"/>
            <a:ext cx="0" cy="6310579"/>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43"/>
          <p:cNvPicPr preferRelativeResize="0"/>
          <p:nvPr/>
        </p:nvPicPr>
        <p:blipFill rotWithShape="1">
          <a:blip r:embed="rId3">
            <a:alphaModFix/>
          </a:blip>
          <a:srcRect b="0" l="0" r="0" t="0"/>
          <a:stretch/>
        </p:blipFill>
        <p:spPr>
          <a:xfrm>
            <a:off x="1104898" y="3536577"/>
            <a:ext cx="6234953" cy="1452804"/>
          </a:xfrm>
          <a:prstGeom prst="rect">
            <a:avLst/>
          </a:prstGeom>
          <a:noFill/>
          <a:ln>
            <a:noFill/>
          </a:ln>
        </p:spPr>
      </p:pic>
      <p:sp>
        <p:nvSpPr>
          <p:cNvPr id="586" name="Google Shape;586;p43"/>
          <p:cNvSpPr txBox="1"/>
          <p:nvPr/>
        </p:nvSpPr>
        <p:spPr>
          <a:xfrm>
            <a:off x="107577" y="0"/>
            <a:ext cx="6212541"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Autoencoder – denoising, correcting, gap filling</a:t>
            </a:r>
            <a:endParaRPr b="1" i="0" sz="2400" u="none" cap="none" strike="noStrike">
              <a:solidFill>
                <a:srgbClr val="000000"/>
              </a:solidFill>
              <a:latin typeface="Arial"/>
              <a:ea typeface="Arial"/>
              <a:cs typeface="Arial"/>
              <a:sym typeface="Arial"/>
            </a:endParaRPr>
          </a:p>
        </p:txBody>
      </p:sp>
      <p:pic>
        <p:nvPicPr>
          <p:cNvPr id="587" name="Google Shape;587;p43"/>
          <p:cNvPicPr preferRelativeResize="0"/>
          <p:nvPr/>
        </p:nvPicPr>
        <p:blipFill rotWithShape="1">
          <a:blip r:embed="rId4">
            <a:alphaModFix/>
          </a:blip>
          <a:srcRect b="0" l="0" r="0" t="0"/>
          <a:stretch/>
        </p:blipFill>
        <p:spPr>
          <a:xfrm>
            <a:off x="1104898" y="5086950"/>
            <a:ext cx="6234953" cy="1491904"/>
          </a:xfrm>
          <a:prstGeom prst="rect">
            <a:avLst/>
          </a:prstGeom>
          <a:noFill/>
          <a:ln>
            <a:noFill/>
          </a:ln>
        </p:spPr>
      </p:pic>
      <p:pic>
        <p:nvPicPr>
          <p:cNvPr id="588" name="Google Shape;588;p43"/>
          <p:cNvPicPr preferRelativeResize="0"/>
          <p:nvPr/>
        </p:nvPicPr>
        <p:blipFill rotWithShape="1">
          <a:blip r:embed="rId5">
            <a:alphaModFix/>
          </a:blip>
          <a:srcRect b="0" l="0" r="0" t="0"/>
          <a:stretch/>
        </p:blipFill>
        <p:spPr>
          <a:xfrm>
            <a:off x="1104898" y="689606"/>
            <a:ext cx="4970929" cy="22151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44"/>
          <p:cNvPicPr preferRelativeResize="0"/>
          <p:nvPr/>
        </p:nvPicPr>
        <p:blipFill rotWithShape="1">
          <a:blip r:embed="rId3">
            <a:alphaModFix/>
          </a:blip>
          <a:srcRect b="0" l="0" r="0" t="0"/>
          <a:stretch/>
        </p:blipFill>
        <p:spPr>
          <a:xfrm>
            <a:off x="2043954" y="945112"/>
            <a:ext cx="8110818" cy="5006332"/>
          </a:xfrm>
          <a:prstGeom prst="rect">
            <a:avLst/>
          </a:prstGeom>
          <a:noFill/>
          <a:ln>
            <a:noFill/>
          </a:ln>
        </p:spPr>
      </p:pic>
      <p:sp>
        <p:nvSpPr>
          <p:cNvPr id="594" name="Google Shape;594;p44"/>
          <p:cNvSpPr txBox="1"/>
          <p:nvPr/>
        </p:nvSpPr>
        <p:spPr>
          <a:xfrm>
            <a:off x="107577" y="0"/>
            <a:ext cx="4437529"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Variational Autoencoders (AE)</a:t>
            </a:r>
            <a:endParaRPr b="1" i="0" sz="2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5"/>
          <p:cNvSpPr txBox="1"/>
          <p:nvPr/>
        </p:nvSpPr>
        <p:spPr>
          <a:xfrm>
            <a:off x="272716" y="128336"/>
            <a:ext cx="709061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Generative Adversarial Networks (GANs)</a:t>
            </a:r>
            <a:endParaRPr b="0" i="0" sz="1400" u="none" cap="none" strike="noStrike">
              <a:solidFill>
                <a:srgbClr val="000000"/>
              </a:solidFill>
              <a:latin typeface="Arial"/>
              <a:ea typeface="Arial"/>
              <a:cs typeface="Arial"/>
              <a:sym typeface="Arial"/>
            </a:endParaRPr>
          </a:p>
        </p:txBody>
      </p:sp>
      <p:sp>
        <p:nvSpPr>
          <p:cNvPr id="600" name="Google Shape;600;p45"/>
          <p:cNvSpPr txBox="1"/>
          <p:nvPr/>
        </p:nvSpPr>
        <p:spPr>
          <a:xfrm>
            <a:off x="1876927" y="1780675"/>
            <a:ext cx="3434661" cy="954107"/>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800" u="none" cap="none" strike="noStrike">
                <a:solidFill>
                  <a:schemeClr val="dk1"/>
                </a:solidFill>
                <a:latin typeface="Calibri"/>
                <a:ea typeface="Calibri"/>
                <a:cs typeface="Calibri"/>
                <a:sym typeface="Calibri"/>
              </a:rPr>
              <a:t>Police Detective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(recognizes images)</a:t>
            </a:r>
            <a:endParaRPr b="1" i="0" sz="2800" u="none" cap="none" strike="noStrike">
              <a:solidFill>
                <a:schemeClr val="dk1"/>
              </a:solidFill>
              <a:latin typeface="Calibri"/>
              <a:ea typeface="Calibri"/>
              <a:cs typeface="Calibri"/>
              <a:sym typeface="Calibri"/>
            </a:endParaRPr>
          </a:p>
        </p:txBody>
      </p:sp>
      <p:sp>
        <p:nvSpPr>
          <p:cNvPr id="601" name="Google Shape;601;p45"/>
          <p:cNvSpPr txBox="1"/>
          <p:nvPr/>
        </p:nvSpPr>
        <p:spPr>
          <a:xfrm>
            <a:off x="6120069" y="1788697"/>
            <a:ext cx="3844386" cy="954107"/>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Artistic Criminal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(generates fake images)</a:t>
            </a:r>
            <a:endParaRPr b="1" i="0" sz="2800" u="none" cap="none" strike="noStrike">
              <a:solidFill>
                <a:schemeClr val="dk1"/>
              </a:solidFill>
              <a:latin typeface="Calibri"/>
              <a:ea typeface="Calibri"/>
              <a:cs typeface="Calibri"/>
              <a:sym typeface="Calibri"/>
            </a:endParaRPr>
          </a:p>
        </p:txBody>
      </p:sp>
      <p:sp>
        <p:nvSpPr>
          <p:cNvPr id="602" name="Google Shape;602;p45"/>
          <p:cNvSpPr txBox="1"/>
          <p:nvPr/>
        </p:nvSpPr>
        <p:spPr>
          <a:xfrm>
            <a:off x="442101" y="3276836"/>
            <a:ext cx="11176157" cy="26776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Both Detective and Criminal receive same set of images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(for example pictures of cats and dogs).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Criminal randomly generates “fake” images (cat with 6 legs and two tails, etc.).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Detective learns to discriminate real images from fakes and becomes better and better.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Criminal learns to make better and better fakes.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Adversarial relationship helps both of them become better fast.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6"/>
          <p:cNvSpPr txBox="1"/>
          <p:nvPr/>
        </p:nvSpPr>
        <p:spPr>
          <a:xfrm>
            <a:off x="272716" y="128336"/>
            <a:ext cx="709061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LSTM</a:t>
            </a:r>
            <a:endParaRPr b="0" i="0" sz="1400" u="none" cap="none" strike="noStrike">
              <a:solidFill>
                <a:srgbClr val="000000"/>
              </a:solidFill>
              <a:latin typeface="Arial"/>
              <a:ea typeface="Arial"/>
              <a:cs typeface="Arial"/>
              <a:sym typeface="Arial"/>
            </a:endParaRPr>
          </a:p>
        </p:txBody>
      </p:sp>
      <p:sp>
        <p:nvSpPr>
          <p:cNvPr id="608" name="Google Shape;608;p46"/>
          <p:cNvSpPr txBox="1"/>
          <p:nvPr/>
        </p:nvSpPr>
        <p:spPr>
          <a:xfrm>
            <a:off x="577516" y="1122948"/>
            <a:ext cx="11417260" cy="34163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70C0"/>
                </a:solidFill>
                <a:latin typeface="Calibri"/>
                <a:ea typeface="Calibri"/>
                <a:cs typeface="Calibri"/>
                <a:sym typeface="Calibri"/>
              </a:rPr>
              <a:t>LSTM</a:t>
            </a:r>
            <a:r>
              <a:rPr b="0" i="0" lang="en-US" sz="2400" u="none" cap="none" strike="noStrike">
                <a:solidFill>
                  <a:schemeClr val="dk1"/>
                </a:solidFill>
                <a:latin typeface="Calibri"/>
                <a:ea typeface="Calibri"/>
                <a:cs typeface="Calibri"/>
                <a:sym typeface="Calibri"/>
              </a:rPr>
              <a:t> = Long Short-Term Memory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Imagine Recurrent Neural Network trying to recognize music sampled at 44KHz.</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 10 sec phrase will be 440,000 points. And when training – how we keep track of so many points going backwards?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This is the </a:t>
            </a:r>
            <a:r>
              <a:rPr b="1" i="0" lang="en-US" sz="2400" u="none" cap="none" strike="noStrike">
                <a:solidFill>
                  <a:srgbClr val="0070C0"/>
                </a:solidFill>
                <a:latin typeface="Calibri"/>
                <a:ea typeface="Calibri"/>
                <a:cs typeface="Calibri"/>
                <a:sym typeface="Calibri"/>
              </a:rPr>
              <a:t>exploding or vanishing gradient problem</a:t>
            </a:r>
            <a:r>
              <a:rPr b="0"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Solution - instead of propagating analog gradients backwards, </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we use "gates" (all or nothing).</a:t>
            </a:r>
            <a:endParaRPr b="0" i="0" sz="2400" u="none" cap="none" strike="noStrike">
              <a:solidFill>
                <a:schemeClr val="dk1"/>
              </a:solidFill>
              <a:latin typeface="Calibri"/>
              <a:ea typeface="Calibri"/>
              <a:cs typeface="Calibri"/>
              <a:sym typeface="Calibri"/>
            </a:endParaRPr>
          </a:p>
        </p:txBody>
      </p:sp>
      <p:pic>
        <p:nvPicPr>
          <p:cNvPr id="609" name="Google Shape;609;p46"/>
          <p:cNvPicPr preferRelativeResize="0"/>
          <p:nvPr/>
        </p:nvPicPr>
        <p:blipFill rotWithShape="1">
          <a:blip r:embed="rId3">
            <a:alphaModFix/>
          </a:blip>
          <a:srcRect b="0" l="0" r="0" t="0"/>
          <a:stretch/>
        </p:blipFill>
        <p:spPr>
          <a:xfrm>
            <a:off x="6027145" y="4305967"/>
            <a:ext cx="3810000" cy="2171700"/>
          </a:xfrm>
          <a:prstGeom prst="rect">
            <a:avLst/>
          </a:prstGeom>
          <a:noFill/>
          <a:ln>
            <a:noFill/>
          </a:ln>
        </p:spPr>
      </p:pic>
      <p:sp>
        <p:nvSpPr>
          <p:cNvPr id="610" name="Google Shape;610;p46"/>
          <p:cNvSpPr txBox="1"/>
          <p:nvPr/>
        </p:nvSpPr>
        <p:spPr>
          <a:xfrm>
            <a:off x="1679735" y="4949105"/>
            <a:ext cx="4042458" cy="1015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 simple LSTM block with only input, output, and forget gates.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LSTM blocks may have more gates.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7"/>
          <p:cNvSpPr txBox="1"/>
          <p:nvPr/>
        </p:nvSpPr>
        <p:spPr>
          <a:xfrm>
            <a:off x="272716" y="128336"/>
            <a:ext cx="709061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Word2vec  (Mikolov et al)</a:t>
            </a:r>
            <a:endParaRPr b="0" i="0" sz="1400" u="none" cap="none" strike="noStrike">
              <a:solidFill>
                <a:srgbClr val="000000"/>
              </a:solidFill>
              <a:latin typeface="Arial"/>
              <a:ea typeface="Arial"/>
              <a:cs typeface="Arial"/>
              <a:sym typeface="Arial"/>
            </a:endParaRPr>
          </a:p>
        </p:txBody>
      </p:sp>
      <p:sp>
        <p:nvSpPr>
          <p:cNvPr id="616" name="Google Shape;616;p47"/>
          <p:cNvSpPr txBox="1"/>
          <p:nvPr/>
        </p:nvSpPr>
        <p:spPr>
          <a:xfrm>
            <a:off x="272716" y="866274"/>
            <a:ext cx="6160168" cy="37856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We construct numerical vectors to represent meaning (semantics) of words.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Main idea - a word  can be described by its “neighbors” – a company this word has.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Similar words tend to have similar neighbors (word embeddings).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Numerical vectors are constructed so that we can do vector arithmetic on them: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”king” – “he” + “she”     ~     “queen”</a:t>
            </a:r>
            <a:endParaRPr b="0" i="0" sz="1400" u="none" cap="none" strike="noStrike">
              <a:solidFill>
                <a:srgbClr val="000000"/>
              </a:solidFill>
              <a:latin typeface="Arial"/>
              <a:ea typeface="Arial"/>
              <a:cs typeface="Arial"/>
              <a:sym typeface="Arial"/>
            </a:endParaRPr>
          </a:p>
        </p:txBody>
      </p:sp>
      <p:pic>
        <p:nvPicPr>
          <p:cNvPr id="617" name="Google Shape;617;p47"/>
          <p:cNvPicPr preferRelativeResize="0"/>
          <p:nvPr/>
        </p:nvPicPr>
        <p:blipFill rotWithShape="1">
          <a:blip r:embed="rId3">
            <a:alphaModFix/>
          </a:blip>
          <a:srcRect b="0" l="0" r="0" t="0"/>
          <a:stretch/>
        </p:blipFill>
        <p:spPr>
          <a:xfrm>
            <a:off x="7044524" y="3075340"/>
            <a:ext cx="5147476" cy="3782660"/>
          </a:xfrm>
          <a:prstGeom prst="rect">
            <a:avLst/>
          </a:prstGeom>
          <a:noFill/>
          <a:ln>
            <a:noFill/>
          </a:ln>
        </p:spPr>
      </p:pic>
      <p:pic>
        <p:nvPicPr>
          <p:cNvPr id="618" name="Google Shape;618;p47"/>
          <p:cNvPicPr preferRelativeResize="0"/>
          <p:nvPr/>
        </p:nvPicPr>
        <p:blipFill rotWithShape="1">
          <a:blip r:embed="rId4">
            <a:alphaModFix/>
          </a:blip>
          <a:srcRect b="0" l="0" r="0" t="0"/>
          <a:stretch/>
        </p:blipFill>
        <p:spPr>
          <a:xfrm>
            <a:off x="9825712" y="48126"/>
            <a:ext cx="2294798" cy="2947004"/>
          </a:xfrm>
          <a:prstGeom prst="rect">
            <a:avLst/>
          </a:prstGeom>
          <a:noFill/>
          <a:ln>
            <a:noFill/>
          </a:ln>
        </p:spPr>
      </p:pic>
      <p:sp>
        <p:nvSpPr>
          <p:cNvPr id="619" name="Google Shape;619;p47"/>
          <p:cNvSpPr txBox="1"/>
          <p:nvPr/>
        </p:nvSpPr>
        <p:spPr>
          <a:xfrm>
            <a:off x="8231639" y="866274"/>
            <a:ext cx="1386623"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Tomas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Mikolov</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8"/>
          <p:cNvSpPr txBox="1"/>
          <p:nvPr/>
        </p:nvSpPr>
        <p:spPr>
          <a:xfrm>
            <a:off x="25400" y="3718679"/>
            <a:ext cx="6398549" cy="2862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Co-founder and Research Director of OpenAI.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Past: 3 years at Google Brain Team.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Co-author of AlexNet</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Co-founder of DNNresearch.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a postdoc in Stanford with Andrew Ng's group.</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a student of Geoffrey Hinton, Toronto.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3"/>
              </a:rPr>
              <a:t>https://blog.openai.com/evolution-strategies/</a:t>
            </a:r>
            <a:r>
              <a:rPr b="0" i="0" lang="en-US" sz="1800" u="none" cap="none" strike="noStrike">
                <a:solidFill>
                  <a:schemeClr val="dk1"/>
                </a:solidFill>
                <a:latin typeface="Calibri"/>
                <a:ea typeface="Calibri"/>
                <a:cs typeface="Calibri"/>
                <a:sym typeface="Calibri"/>
              </a:rPr>
              <a:t> - (2017)</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Evolution Strategies (ES) – simpler and allow parallelization - thus better than Reinforcement Learning (RL)</a:t>
            </a:r>
            <a:endParaRPr b="0" i="0" sz="1800" u="none" cap="none" strike="noStrike">
              <a:solidFill>
                <a:schemeClr val="dk1"/>
              </a:solidFill>
              <a:latin typeface="Calibri"/>
              <a:ea typeface="Calibri"/>
              <a:cs typeface="Calibri"/>
              <a:sym typeface="Calibri"/>
            </a:endParaRPr>
          </a:p>
        </p:txBody>
      </p:sp>
      <p:pic>
        <p:nvPicPr>
          <p:cNvPr id="625" name="Google Shape;625;p48"/>
          <p:cNvPicPr preferRelativeResize="0"/>
          <p:nvPr/>
        </p:nvPicPr>
        <p:blipFill rotWithShape="1">
          <a:blip r:embed="rId4">
            <a:alphaModFix/>
          </a:blip>
          <a:srcRect b="0" l="0" r="0" t="0"/>
          <a:stretch/>
        </p:blipFill>
        <p:spPr>
          <a:xfrm>
            <a:off x="25400" y="47022"/>
            <a:ext cx="2425700" cy="2540000"/>
          </a:xfrm>
          <a:prstGeom prst="rect">
            <a:avLst/>
          </a:prstGeom>
          <a:noFill/>
          <a:ln>
            <a:noFill/>
          </a:ln>
        </p:spPr>
      </p:pic>
      <p:sp>
        <p:nvSpPr>
          <p:cNvPr id="626" name="Google Shape;626;p48"/>
          <p:cNvSpPr txBox="1"/>
          <p:nvPr/>
        </p:nvSpPr>
        <p:spPr>
          <a:xfrm>
            <a:off x="25400" y="3175575"/>
            <a:ext cx="201399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ilyasu@openai.com</a:t>
            </a:r>
            <a:endParaRPr b="0" i="0" sz="1800" u="none" cap="none" strike="noStrike">
              <a:solidFill>
                <a:schemeClr val="dk1"/>
              </a:solidFill>
              <a:latin typeface="Calibri"/>
              <a:ea typeface="Calibri"/>
              <a:cs typeface="Calibri"/>
              <a:sym typeface="Calibri"/>
            </a:endParaRPr>
          </a:p>
        </p:txBody>
      </p:sp>
      <p:sp>
        <p:nvSpPr>
          <p:cNvPr id="627" name="Google Shape;627;p48"/>
          <p:cNvSpPr txBox="1"/>
          <p:nvPr/>
        </p:nvSpPr>
        <p:spPr>
          <a:xfrm>
            <a:off x="7766613" y="4728268"/>
            <a:ext cx="347240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Sequence to sequence learning</a:t>
            </a:r>
            <a:endParaRPr b="0" i="0" sz="1800" u="none" cap="none" strike="noStrike">
              <a:solidFill>
                <a:schemeClr val="dk1"/>
              </a:solidFill>
              <a:latin typeface="Calibri"/>
              <a:ea typeface="Calibri"/>
              <a:cs typeface="Calibri"/>
              <a:sym typeface="Calibri"/>
            </a:endParaRPr>
          </a:p>
        </p:txBody>
      </p:sp>
      <p:sp>
        <p:nvSpPr>
          <p:cNvPr id="628" name="Google Shape;628;p48"/>
          <p:cNvSpPr txBox="1"/>
          <p:nvPr/>
        </p:nvSpPr>
        <p:spPr>
          <a:xfrm>
            <a:off x="25400" y="2598275"/>
            <a:ext cx="2592729"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Ilya Sutskever</a:t>
            </a:r>
            <a:endParaRPr b="0" i="0" sz="3200" u="none" cap="none" strike="noStrike">
              <a:solidFill>
                <a:schemeClr val="dk1"/>
              </a:solidFill>
              <a:latin typeface="Calibri"/>
              <a:ea typeface="Calibri"/>
              <a:cs typeface="Calibri"/>
              <a:sym typeface="Calibri"/>
            </a:endParaRPr>
          </a:p>
        </p:txBody>
      </p:sp>
      <p:pic>
        <p:nvPicPr>
          <p:cNvPr id="629" name="Google Shape;629;p48"/>
          <p:cNvPicPr preferRelativeResize="0"/>
          <p:nvPr/>
        </p:nvPicPr>
        <p:blipFill rotWithShape="1">
          <a:blip r:embed="rId5">
            <a:alphaModFix/>
          </a:blip>
          <a:srcRect b="0" l="0" r="0" t="0"/>
          <a:stretch/>
        </p:blipFill>
        <p:spPr>
          <a:xfrm>
            <a:off x="6906067" y="1908655"/>
            <a:ext cx="4910100" cy="2762893"/>
          </a:xfrm>
          <a:prstGeom prst="rect">
            <a:avLst/>
          </a:prstGeom>
          <a:noFill/>
          <a:ln>
            <a:noFill/>
          </a:ln>
        </p:spPr>
      </p:pic>
      <p:pic>
        <p:nvPicPr>
          <p:cNvPr id="630" name="Google Shape;630;p48"/>
          <p:cNvPicPr preferRelativeResize="0"/>
          <p:nvPr/>
        </p:nvPicPr>
        <p:blipFill rotWithShape="1">
          <a:blip r:embed="rId6">
            <a:alphaModFix/>
          </a:blip>
          <a:srcRect b="0" l="0" r="0" t="0"/>
          <a:stretch/>
        </p:blipFill>
        <p:spPr>
          <a:xfrm>
            <a:off x="10275024" y="47022"/>
            <a:ext cx="1638456" cy="132354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9"/>
          <p:cNvSpPr txBox="1"/>
          <p:nvPr/>
        </p:nvSpPr>
        <p:spPr>
          <a:xfrm>
            <a:off x="173416" y="4729640"/>
            <a:ext cx="11829734" cy="19389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Now at Google</a:t>
            </a:r>
            <a:br>
              <a:rPr b="0" i="0" lang="en-US" sz="3200" u="none" cap="none" strike="noStrike">
                <a:solidFill>
                  <a:schemeClr val="dk1"/>
                </a:solidFill>
                <a:latin typeface="Calibri"/>
                <a:ea typeface="Calibri"/>
                <a:cs typeface="Calibri"/>
                <a:sym typeface="Calibri"/>
              </a:rPr>
            </a:br>
            <a:r>
              <a:rPr b="0" i="0" lang="en-US" sz="3200" u="none" cap="none" strike="noStrike">
                <a:solidFill>
                  <a:schemeClr val="dk1"/>
                </a:solidFill>
                <a:latin typeface="Calibri"/>
                <a:ea typeface="Calibri"/>
                <a:cs typeface="Calibri"/>
                <a:sym typeface="Calibri"/>
              </a:rPr>
              <a:t>AlexNet – re-implemented LeNet on GPU (Toronto),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won 2012 ImageNet competition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“ImageNet Classification with Deep Convolutional Networks” - Alex Krizhevsky, Ilya Sutskever, and Geoffrey Hinton </a:t>
            </a:r>
            <a:br>
              <a:rPr b="0" i="0" lang="en-US" sz="1200" u="none" cap="none" strike="noStrike">
                <a:solidFill>
                  <a:schemeClr val="dk1"/>
                </a:solidFill>
                <a:latin typeface="Calibri"/>
                <a:ea typeface="Calibri"/>
                <a:cs typeface="Calibri"/>
                <a:sym typeface="Calibri"/>
              </a:rPr>
            </a:br>
            <a:r>
              <a:rPr b="0" i="0" lang="en-US" sz="1200" u="sng" cap="none" strike="noStrike">
                <a:solidFill>
                  <a:schemeClr val="hlink"/>
                </a:solidFill>
                <a:latin typeface="Calibri"/>
                <a:ea typeface="Calibri"/>
                <a:cs typeface="Calibri"/>
                <a:sym typeface="Calibri"/>
                <a:hlinkClick r:id="rId3"/>
              </a:rPr>
              <a:t>https://papers.nips.cc/paper/4824-imagenet-classification-with-deep-convolutional-neural-networks.pdf</a:t>
            </a:r>
            <a:endParaRPr b="0" i="0" sz="1200" u="none" cap="none" strike="noStrike">
              <a:solidFill>
                <a:schemeClr val="dk1"/>
              </a:solidFill>
              <a:latin typeface="Calibri"/>
              <a:ea typeface="Calibri"/>
              <a:cs typeface="Calibri"/>
              <a:sym typeface="Calibri"/>
            </a:endParaRPr>
          </a:p>
        </p:txBody>
      </p:sp>
      <p:pic>
        <p:nvPicPr>
          <p:cNvPr id="636" name="Google Shape;636;p49"/>
          <p:cNvPicPr preferRelativeResize="0"/>
          <p:nvPr/>
        </p:nvPicPr>
        <p:blipFill rotWithShape="1">
          <a:blip r:embed="rId4">
            <a:alphaModFix/>
          </a:blip>
          <a:srcRect b="0" l="0" r="0" t="0"/>
          <a:stretch/>
        </p:blipFill>
        <p:spPr>
          <a:xfrm>
            <a:off x="362266" y="244193"/>
            <a:ext cx="3283759" cy="2148632"/>
          </a:xfrm>
          <a:prstGeom prst="rect">
            <a:avLst/>
          </a:prstGeom>
          <a:noFill/>
          <a:ln>
            <a:noFill/>
          </a:ln>
        </p:spPr>
      </p:pic>
      <p:pic>
        <p:nvPicPr>
          <p:cNvPr id="637" name="Google Shape;637;p49"/>
          <p:cNvPicPr preferRelativeResize="0"/>
          <p:nvPr/>
        </p:nvPicPr>
        <p:blipFill rotWithShape="1">
          <a:blip r:embed="rId5">
            <a:alphaModFix/>
          </a:blip>
          <a:srcRect b="0" l="0" r="0" t="0"/>
          <a:stretch/>
        </p:blipFill>
        <p:spPr>
          <a:xfrm>
            <a:off x="6088283" y="113175"/>
            <a:ext cx="5899391" cy="3319563"/>
          </a:xfrm>
          <a:prstGeom prst="rect">
            <a:avLst/>
          </a:prstGeom>
          <a:noFill/>
          <a:ln>
            <a:noFill/>
          </a:ln>
        </p:spPr>
      </p:pic>
      <p:sp>
        <p:nvSpPr>
          <p:cNvPr id="638" name="Google Shape;638;p49"/>
          <p:cNvSpPr txBox="1"/>
          <p:nvPr/>
        </p:nvSpPr>
        <p:spPr>
          <a:xfrm>
            <a:off x="7155904" y="3349069"/>
            <a:ext cx="5036096"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Convolutional network</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 Used GPUs</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 Used ReLUs</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 Used Drop Out  to reduce ‘overfitting’ (DropOut). </a:t>
            </a:r>
            <a:endParaRPr b="0" i="0" sz="1400" u="none" cap="none" strike="noStrike">
              <a:solidFill>
                <a:srgbClr val="000000"/>
              </a:solidFill>
              <a:latin typeface="Arial"/>
              <a:ea typeface="Arial"/>
              <a:cs typeface="Arial"/>
              <a:sym typeface="Arial"/>
            </a:endParaRPr>
          </a:p>
        </p:txBody>
      </p:sp>
      <p:sp>
        <p:nvSpPr>
          <p:cNvPr id="639" name="Google Shape;639;p49"/>
          <p:cNvSpPr txBox="1"/>
          <p:nvPr/>
        </p:nvSpPr>
        <p:spPr>
          <a:xfrm>
            <a:off x="362266" y="2392825"/>
            <a:ext cx="3283759"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Alex Krizhevsky</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0"/>
          <p:cNvSpPr txBox="1"/>
          <p:nvPr/>
        </p:nvSpPr>
        <p:spPr>
          <a:xfrm>
            <a:off x="130772" y="4725002"/>
            <a:ext cx="11829734" cy="20621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Matthew Zeiler</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New York, </a:t>
            </a:r>
            <a:r>
              <a:rPr b="1" i="0" lang="en-US" sz="3200" u="none" cap="none" strike="noStrike">
                <a:solidFill>
                  <a:schemeClr val="dk1"/>
                </a:solidFill>
                <a:latin typeface="Calibri"/>
                <a:ea typeface="Calibri"/>
                <a:cs typeface="Calibri"/>
                <a:sym typeface="Calibri"/>
              </a:rPr>
              <a:t>clarif</a:t>
            </a:r>
            <a:r>
              <a:rPr b="1" i="0" lang="en-US" sz="3200" u="none" cap="none" strike="noStrike">
                <a:solidFill>
                  <a:srgbClr val="FF0000"/>
                </a:solidFill>
                <a:latin typeface="Calibri"/>
                <a:ea typeface="Calibri"/>
                <a:cs typeface="Calibri"/>
                <a:sym typeface="Calibri"/>
              </a:rPr>
              <a:t>ai</a:t>
            </a:r>
            <a:r>
              <a:rPr b="0" i="0" lang="en-US" sz="3200" u="none" cap="none" strike="noStrike">
                <a:solidFill>
                  <a:schemeClr val="dk1"/>
                </a:solidFill>
                <a:latin typeface="Calibri"/>
                <a:ea typeface="Calibri"/>
                <a:cs typeface="Calibri"/>
                <a:sym typeface="Calibri"/>
              </a:rPr>
              <a:t> - uses ML/DL for object recognition and search (ads, images, photo collections).</a:t>
            </a:r>
            <a:endParaRPr b="0"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DL networks, Computer Vision, CS Ph.D. at NYU</a:t>
            </a:r>
            <a:endParaRPr b="0" i="0" sz="3200" u="none" cap="none" strike="noStrike">
              <a:solidFill>
                <a:schemeClr val="dk1"/>
              </a:solidFill>
              <a:latin typeface="Calibri"/>
              <a:ea typeface="Calibri"/>
              <a:cs typeface="Calibri"/>
              <a:sym typeface="Calibri"/>
            </a:endParaRPr>
          </a:p>
        </p:txBody>
      </p:sp>
      <p:sp>
        <p:nvSpPr>
          <p:cNvPr id="645" name="Google Shape;645;p50"/>
          <p:cNvSpPr txBox="1"/>
          <p:nvPr/>
        </p:nvSpPr>
        <p:spPr>
          <a:xfrm>
            <a:off x="4363656" y="74171"/>
            <a:ext cx="8229601" cy="2031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ZF Net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The ILSVRC 2013 winner was a Convolutional Network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from Matthew Zeiler and Rob Fergus.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ZFNet (Zeiler &amp; Fergus Net).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It was an improvement on AlexNet by tweaking the architecture hyperparameters,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in particular by expanding the size of the middle convolutional layers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and making the stride and filter size on the first layer smaller.</a:t>
            </a:r>
            <a:endParaRPr b="0" i="0" sz="1400" u="none" cap="none" strike="noStrike">
              <a:solidFill>
                <a:srgbClr val="000000"/>
              </a:solidFill>
              <a:latin typeface="Arial"/>
              <a:ea typeface="Arial"/>
              <a:cs typeface="Arial"/>
              <a:sym typeface="Arial"/>
            </a:endParaRPr>
          </a:p>
        </p:txBody>
      </p:sp>
      <p:pic>
        <p:nvPicPr>
          <p:cNvPr id="646" name="Google Shape;646;p50"/>
          <p:cNvPicPr preferRelativeResize="0"/>
          <p:nvPr/>
        </p:nvPicPr>
        <p:blipFill rotWithShape="1">
          <a:blip r:embed="rId3">
            <a:alphaModFix/>
          </a:blip>
          <a:srcRect b="0" l="0" r="0" t="0"/>
          <a:stretch/>
        </p:blipFill>
        <p:spPr>
          <a:xfrm>
            <a:off x="130772" y="133688"/>
            <a:ext cx="2540000" cy="2540000"/>
          </a:xfrm>
          <a:prstGeom prst="rect">
            <a:avLst/>
          </a:prstGeom>
          <a:noFill/>
          <a:ln>
            <a:noFill/>
          </a:ln>
        </p:spPr>
      </p:pic>
      <p:pic>
        <p:nvPicPr>
          <p:cNvPr id="647" name="Google Shape;647;p50"/>
          <p:cNvPicPr preferRelativeResize="0"/>
          <p:nvPr/>
        </p:nvPicPr>
        <p:blipFill rotWithShape="1">
          <a:blip r:embed="rId4">
            <a:alphaModFix/>
          </a:blip>
          <a:srcRect b="0" l="0" r="0" t="0"/>
          <a:stretch/>
        </p:blipFill>
        <p:spPr>
          <a:xfrm>
            <a:off x="3349605" y="2365285"/>
            <a:ext cx="8842395" cy="26288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1"/>
          <p:cNvSpPr txBox="1"/>
          <p:nvPr/>
        </p:nvSpPr>
        <p:spPr>
          <a:xfrm>
            <a:off x="15024" y="5419224"/>
            <a:ext cx="11829734" cy="141577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GoogLeNet - 22 layer CNN and was the winner of ILSVRC 2014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chemeClr val="hlink"/>
                </a:solidFill>
                <a:latin typeface="Calibri"/>
                <a:ea typeface="Calibri"/>
                <a:cs typeface="Calibri"/>
                <a:sym typeface="Calibri"/>
                <a:hlinkClick r:id="rId3"/>
              </a:rPr>
              <a:t>http://www.cv-foundation.org/openaccess/content_cvpr_2015/papers/Szegedy_Going_Deeper_With_2015_CVPR_paper.pdf</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Christian Szegedy,   Wei Liu,   Yangqing Jia,   Pierre Sermanet,   Scott Reed,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Dragomir Anguelov,   Dumitru Erhan,   Vincent Vanhoucke,   Andrew Rabinovich</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Inception module -&gt; convolution and pooling in parallel.</a:t>
            </a:r>
            <a:endParaRPr b="0" i="0" sz="1400" u="none" cap="none" strike="noStrike">
              <a:solidFill>
                <a:srgbClr val="000000"/>
              </a:solidFill>
              <a:latin typeface="Arial"/>
              <a:ea typeface="Arial"/>
              <a:cs typeface="Arial"/>
              <a:sym typeface="Arial"/>
            </a:endParaRPr>
          </a:p>
        </p:txBody>
      </p:sp>
      <p:pic>
        <p:nvPicPr>
          <p:cNvPr id="653" name="Google Shape;653;p51"/>
          <p:cNvPicPr preferRelativeResize="0"/>
          <p:nvPr/>
        </p:nvPicPr>
        <p:blipFill rotWithShape="1">
          <a:blip r:embed="rId4">
            <a:alphaModFix/>
          </a:blip>
          <a:srcRect b="0" l="0" r="0" t="0"/>
          <a:stretch/>
        </p:blipFill>
        <p:spPr>
          <a:xfrm>
            <a:off x="-7" y="0"/>
            <a:ext cx="12192000" cy="51920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6"/>
          <p:cNvSpPr txBox="1"/>
          <p:nvPr/>
        </p:nvSpPr>
        <p:spPr>
          <a:xfrm>
            <a:off x="0" y="0"/>
            <a:ext cx="12192000" cy="158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Calibri"/>
                <a:ea typeface="Calibri"/>
                <a:cs typeface="Calibri"/>
                <a:sym typeface="Calibri"/>
              </a:rPr>
              <a:t>Recent breakthroughs in DL made it practical </a:t>
            </a:r>
            <a:endParaRPr b="1" i="0" sz="4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Calibri"/>
                <a:ea typeface="Calibri"/>
                <a:cs typeface="Calibri"/>
                <a:sym typeface="Calibri"/>
              </a:rPr>
              <a:t>(effective, affordable, and easy).</a:t>
            </a:r>
            <a:endParaRPr b="1" i="0" sz="4800" u="none" cap="none" strike="noStrike">
              <a:solidFill>
                <a:schemeClr val="dk1"/>
              </a:solidFill>
              <a:latin typeface="Calibri"/>
              <a:ea typeface="Calibri"/>
              <a:cs typeface="Calibri"/>
              <a:sym typeface="Calibri"/>
            </a:endParaRPr>
          </a:p>
        </p:txBody>
      </p:sp>
      <p:sp>
        <p:nvSpPr>
          <p:cNvPr id="140" name="Google Shape;140;p16"/>
          <p:cNvSpPr txBox="1"/>
          <p:nvPr/>
        </p:nvSpPr>
        <p:spPr>
          <a:xfrm>
            <a:off x="741750" y="1739100"/>
            <a:ext cx="10708500" cy="49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Instead of software engineers manually coding </a:t>
            </a:r>
            <a:r>
              <a:rPr b="1" i="0" lang="en-US" sz="2400" u="none" cap="none" strike="noStrike">
                <a:solidFill>
                  <a:srgbClr val="0000FF"/>
                </a:solidFill>
                <a:latin typeface="Calibri"/>
                <a:ea typeface="Calibri"/>
                <a:cs typeface="Calibri"/>
                <a:sym typeface="Calibri"/>
              </a:rPr>
              <a:t>if/else</a:t>
            </a:r>
            <a:r>
              <a:rPr b="0" i="0" lang="en-US" sz="2400" u="none" cap="none" strike="noStrike">
                <a:solidFill>
                  <a:schemeClr val="dk1"/>
                </a:solidFill>
                <a:latin typeface="Calibri"/>
                <a:ea typeface="Calibri"/>
                <a:cs typeface="Calibri"/>
                <a:sym typeface="Calibri"/>
              </a:rPr>
              <a:t> logic,</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Calibri"/>
                <a:ea typeface="Calibri"/>
                <a:cs typeface="Calibri"/>
                <a:sym typeface="Calibri"/>
              </a:rPr>
              <a:t>DL algorithms can train networks equivalent to ~10s of million of </a:t>
            </a:r>
            <a:r>
              <a:rPr b="1" i="0" lang="en-US" sz="2400" u="none" cap="none" strike="noStrike">
                <a:solidFill>
                  <a:srgbClr val="0000FF"/>
                </a:solidFill>
                <a:latin typeface="Calibri"/>
                <a:ea typeface="Calibri"/>
                <a:cs typeface="Calibri"/>
                <a:sym typeface="Calibri"/>
              </a:rPr>
              <a:t>if/else</a:t>
            </a:r>
            <a:r>
              <a:rPr b="0" i="0" lang="en-US" sz="2400" u="none" cap="none" strike="noStrike">
                <a:solidFill>
                  <a:schemeClr val="dk1"/>
                </a:solidFill>
                <a:latin typeface="Calibri"/>
                <a:ea typeface="Calibri"/>
                <a:cs typeface="Calibri"/>
                <a:sym typeface="Calibri"/>
              </a:rPr>
              <a:t>-s.</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Distributed ML on Cloud (Google, Amazon, Mocrosoft, Intel, IBM, etc.)</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allow to achieve ~100 Petaflops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(x1000 performance increase in last 3 years).</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Prices dropping down precipitously: $6.50/hour per a Google TPU (180 TFlops).</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You don't have to build your own infrastructure, you don't have to code from scratch. Nowadays you can use variety of pre-trained / pre-configured networks on the cloud. Compare this with just few years ago: custom HPC clusters (HPC = High-Performance Computing), low-level C/CUDA coding, etc.</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2"/>
          <p:cNvSpPr txBox="1"/>
          <p:nvPr/>
        </p:nvSpPr>
        <p:spPr>
          <a:xfrm>
            <a:off x="0" y="2420556"/>
            <a:ext cx="1863524"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Demis Hassabis</a:t>
            </a:r>
            <a:endParaRPr b="0" i="0" sz="1800" u="none" cap="none" strike="noStrike">
              <a:solidFill>
                <a:schemeClr val="dk1"/>
              </a:solidFill>
              <a:latin typeface="Calibri"/>
              <a:ea typeface="Calibri"/>
              <a:cs typeface="Calibri"/>
              <a:sym typeface="Calibri"/>
            </a:endParaRPr>
          </a:p>
        </p:txBody>
      </p:sp>
      <p:pic>
        <p:nvPicPr>
          <p:cNvPr id="659" name="Google Shape;659;p52"/>
          <p:cNvPicPr preferRelativeResize="0"/>
          <p:nvPr/>
        </p:nvPicPr>
        <p:blipFill rotWithShape="1">
          <a:blip r:embed="rId3">
            <a:alphaModFix/>
          </a:blip>
          <a:srcRect b="0" l="0" r="0" t="0"/>
          <a:stretch/>
        </p:blipFill>
        <p:spPr>
          <a:xfrm>
            <a:off x="0" y="0"/>
            <a:ext cx="3220482" cy="2420556"/>
          </a:xfrm>
          <a:prstGeom prst="rect">
            <a:avLst/>
          </a:prstGeom>
          <a:noFill/>
          <a:ln>
            <a:noFill/>
          </a:ln>
        </p:spPr>
      </p:pic>
      <p:sp>
        <p:nvSpPr>
          <p:cNvPr id="660" name="Google Shape;660;p52"/>
          <p:cNvSpPr txBox="1"/>
          <p:nvPr/>
        </p:nvSpPr>
        <p:spPr>
          <a:xfrm>
            <a:off x="81024" y="3113590"/>
            <a:ext cx="5822066" cy="258532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Demis Hassabis CEO of Google DeepMind (&gt;700 people).</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Co-founded DeepMind in 2010, sold it to Google in 2014.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Videogames designer, AI programmer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4"/>
              </a:rPr>
              <a:t>http://demishassabis.com</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5"/>
              </a:rPr>
              <a:t>https://en.wikipedia.org/wiki/Demis_Hassabis</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- 2013 – Atari games, reinforcement learning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6"/>
              </a:rPr>
              <a:t>https://arxiv.org/pdf/1312.5602v1.pdf</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- 2016 – AlphaGo (2017 – AlphaGo Zero)</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7"/>
              </a:rPr>
              <a:t>https://en.wikipedia.org/wiki/AlphaGo</a:t>
            </a:r>
            <a:r>
              <a:rPr b="0" i="0" lang="en-US" sz="1800" u="sng" cap="none" strike="noStrike">
                <a:solidFill>
                  <a:schemeClr val="hlink"/>
                </a:solidFill>
                <a:latin typeface="Calibri"/>
                <a:ea typeface="Calibri"/>
                <a:cs typeface="Calibri"/>
                <a:sym typeface="Calibri"/>
              </a:rPr>
              <a:t> </a:t>
            </a:r>
            <a:endParaRPr/>
          </a:p>
        </p:txBody>
      </p:sp>
      <p:pic>
        <p:nvPicPr>
          <p:cNvPr id="661" name="Google Shape;661;p52"/>
          <p:cNvPicPr preferRelativeResize="0"/>
          <p:nvPr/>
        </p:nvPicPr>
        <p:blipFill rotWithShape="1">
          <a:blip r:embed="rId8">
            <a:alphaModFix/>
          </a:blip>
          <a:srcRect b="0" l="0" r="0" t="0"/>
          <a:stretch/>
        </p:blipFill>
        <p:spPr>
          <a:xfrm>
            <a:off x="8684322" y="153365"/>
            <a:ext cx="2813679" cy="2960225"/>
          </a:xfrm>
          <a:prstGeom prst="rect">
            <a:avLst/>
          </a:prstGeom>
          <a:noFill/>
          <a:ln>
            <a:noFill/>
          </a:ln>
        </p:spPr>
      </p:pic>
      <p:pic>
        <p:nvPicPr>
          <p:cNvPr id="662" name="Google Shape;662;p52"/>
          <p:cNvPicPr preferRelativeResize="0"/>
          <p:nvPr/>
        </p:nvPicPr>
        <p:blipFill rotWithShape="1">
          <a:blip r:embed="rId9">
            <a:alphaModFix/>
          </a:blip>
          <a:srcRect b="0" l="0" r="0" t="0"/>
          <a:stretch/>
        </p:blipFill>
        <p:spPr>
          <a:xfrm>
            <a:off x="7916601" y="4115925"/>
            <a:ext cx="3581400" cy="2260600"/>
          </a:xfrm>
          <a:prstGeom prst="rect">
            <a:avLst/>
          </a:prstGeom>
          <a:noFill/>
          <a:ln>
            <a:noFill/>
          </a:ln>
        </p:spPr>
      </p:pic>
      <p:sp>
        <p:nvSpPr>
          <p:cNvPr id="663" name="Google Shape;663;p52"/>
          <p:cNvSpPr txBox="1"/>
          <p:nvPr/>
        </p:nvSpPr>
        <p:spPr>
          <a:xfrm>
            <a:off x="7233694" y="1448811"/>
            <a:ext cx="1365813"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Atari games</a:t>
            </a:r>
            <a:endParaRPr b="0" i="0" sz="1400" u="none" cap="none" strike="noStrike">
              <a:solidFill>
                <a:srgbClr val="000000"/>
              </a:solidFill>
              <a:latin typeface="Arial"/>
              <a:ea typeface="Arial"/>
              <a:cs typeface="Arial"/>
              <a:sym typeface="Arial"/>
            </a:endParaRPr>
          </a:p>
        </p:txBody>
      </p:sp>
      <p:sp>
        <p:nvSpPr>
          <p:cNvPr id="664" name="Google Shape;664;p52"/>
          <p:cNvSpPr txBox="1"/>
          <p:nvPr/>
        </p:nvSpPr>
        <p:spPr>
          <a:xfrm>
            <a:off x="6699725" y="4876893"/>
            <a:ext cx="106793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AlphaGo</a:t>
            </a:r>
            <a:endParaRPr b="0" i="0" sz="1800" u="none" cap="none" strike="noStrike">
              <a:solidFill>
                <a:schemeClr val="dk1"/>
              </a:solidFill>
              <a:latin typeface="Calibri"/>
              <a:ea typeface="Calibri"/>
              <a:cs typeface="Calibri"/>
              <a:sym typeface="Calibri"/>
            </a:endParaRPr>
          </a:p>
        </p:txBody>
      </p:sp>
      <p:sp>
        <p:nvSpPr>
          <p:cNvPr id="665" name="Google Shape;665;p52"/>
          <p:cNvSpPr txBox="1"/>
          <p:nvPr/>
        </p:nvSpPr>
        <p:spPr>
          <a:xfrm>
            <a:off x="3547883" y="369352"/>
            <a:ext cx="329667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Arial"/>
                <a:ea typeface="Arial"/>
                <a:cs typeface="Arial"/>
                <a:sym typeface="Arial"/>
              </a:rPr>
              <a:t>(Deep) Reinforcement Learning</a:t>
            </a:r>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Generative models</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AlphaGo playing with itself</a:t>
            </a:r>
            <a:endParaRPr/>
          </a:p>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Self-driving car driving in virtual world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3"/>
          <p:cNvSpPr txBox="1"/>
          <p:nvPr/>
        </p:nvSpPr>
        <p:spPr>
          <a:xfrm>
            <a:off x="130772" y="3412765"/>
            <a:ext cx="5263033"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Google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GNMT (2016, Google Neural Machine Translation).</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Past: PhD Student – under Andrew Ng, Stanford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hlink"/>
                </a:solidFill>
                <a:latin typeface="Calibri"/>
                <a:ea typeface="Calibri"/>
                <a:cs typeface="Calibri"/>
                <a:sym typeface="Calibri"/>
                <a:hlinkClick r:id="rId3"/>
              </a:rPr>
              <a:t>http://cs.stanford.edu/~quocle/</a:t>
            </a:r>
            <a:r>
              <a:rPr b="0" i="0" lang="en-US" sz="1800" u="none" cap="none" strike="noStrike">
                <a:solidFill>
                  <a:schemeClr val="dk1"/>
                </a:solidFill>
                <a:latin typeface="Calibri"/>
                <a:ea typeface="Calibri"/>
                <a:cs typeface="Calibri"/>
                <a:sym typeface="Calibri"/>
              </a:rPr>
              <a:t> - papers, tutorials</a:t>
            </a:r>
            <a:endParaRPr b="0" i="0" sz="1800" u="none" cap="none" strike="noStrike">
              <a:solidFill>
                <a:schemeClr val="dk1"/>
              </a:solidFill>
              <a:latin typeface="Calibri"/>
              <a:ea typeface="Calibri"/>
              <a:cs typeface="Calibri"/>
              <a:sym typeface="Calibri"/>
            </a:endParaRPr>
          </a:p>
        </p:txBody>
      </p:sp>
      <p:pic>
        <p:nvPicPr>
          <p:cNvPr id="671" name="Google Shape;671;p53"/>
          <p:cNvPicPr preferRelativeResize="0"/>
          <p:nvPr/>
        </p:nvPicPr>
        <p:blipFill rotWithShape="1">
          <a:blip r:embed="rId4">
            <a:alphaModFix/>
          </a:blip>
          <a:srcRect b="0" l="0" r="0" t="0"/>
          <a:stretch/>
        </p:blipFill>
        <p:spPr>
          <a:xfrm>
            <a:off x="130772" y="213569"/>
            <a:ext cx="2316566" cy="2316566"/>
          </a:xfrm>
          <a:prstGeom prst="rect">
            <a:avLst/>
          </a:prstGeom>
          <a:noFill/>
          <a:ln>
            <a:noFill/>
          </a:ln>
        </p:spPr>
      </p:pic>
      <p:pic>
        <p:nvPicPr>
          <p:cNvPr id="672" name="Google Shape;672;p53"/>
          <p:cNvPicPr preferRelativeResize="0"/>
          <p:nvPr/>
        </p:nvPicPr>
        <p:blipFill rotWithShape="1">
          <a:blip r:embed="rId5">
            <a:alphaModFix/>
          </a:blip>
          <a:srcRect b="0" l="0" r="0" t="0"/>
          <a:stretch/>
        </p:blipFill>
        <p:spPr>
          <a:xfrm>
            <a:off x="5994239" y="0"/>
            <a:ext cx="6197761" cy="4770288"/>
          </a:xfrm>
          <a:prstGeom prst="rect">
            <a:avLst/>
          </a:prstGeom>
          <a:noFill/>
          <a:ln>
            <a:noFill/>
          </a:ln>
        </p:spPr>
      </p:pic>
      <p:sp>
        <p:nvSpPr>
          <p:cNvPr id="673" name="Google Shape;673;p53"/>
          <p:cNvSpPr txBox="1"/>
          <p:nvPr/>
        </p:nvSpPr>
        <p:spPr>
          <a:xfrm>
            <a:off x="7565070" y="4800149"/>
            <a:ext cx="4611501" cy="20621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hlink"/>
                </a:solidFill>
                <a:latin typeface="Calibri"/>
                <a:ea typeface="Calibri"/>
                <a:cs typeface="Calibri"/>
                <a:sym typeface="Calibri"/>
                <a:hlinkClick r:id="rId6"/>
              </a:rPr>
              <a:t>https://arxiv.org/pdf/1609.08144v2.pdf</a:t>
            </a:r>
            <a:r>
              <a:rPr b="0" i="0" lang="en-US" sz="1600" u="none" cap="none" strike="noStrike">
                <a:solidFill>
                  <a:schemeClr val="dk1"/>
                </a:solidFill>
                <a:latin typeface="Calibri"/>
                <a:ea typeface="Calibri"/>
                <a:cs typeface="Calibri"/>
                <a:sym typeface="Calibri"/>
              </a:rPr>
              <a:t> - 31 authors</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deep LSTM network </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8 encoder and 8 decoder layers</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parallelism - decreasing training time</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using attention and residual connections</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attention mechanism - connects the bottom layer </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of the decoder to the top layer of the encoder</a:t>
            </a:r>
            <a:br>
              <a:rPr b="0" i="0" lang="en-US" sz="16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low-precision arithmetic for inference computations</a:t>
            </a:r>
            <a:endParaRPr b="0" i="0" sz="1600" u="none" cap="none" strike="noStrike">
              <a:solidFill>
                <a:schemeClr val="dk1"/>
              </a:solidFill>
              <a:latin typeface="Calibri"/>
              <a:ea typeface="Calibri"/>
              <a:cs typeface="Calibri"/>
              <a:sym typeface="Calibri"/>
            </a:endParaRPr>
          </a:p>
        </p:txBody>
      </p:sp>
      <p:sp>
        <p:nvSpPr>
          <p:cNvPr id="674" name="Google Shape;674;p53"/>
          <p:cNvSpPr txBox="1"/>
          <p:nvPr/>
        </p:nvSpPr>
        <p:spPr>
          <a:xfrm>
            <a:off x="130772" y="2540563"/>
            <a:ext cx="1906372" cy="8617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Quoc Le </a:t>
            </a:r>
            <a:r>
              <a:rPr b="0" i="0" lang="en-US" sz="1800" u="none" cap="none" strike="noStrike">
                <a:solidFill>
                  <a:schemeClr val="dk1"/>
                </a:solidFill>
                <a:latin typeface="Calibri"/>
                <a:ea typeface="Calibri"/>
                <a:cs typeface="Calibri"/>
                <a:sym typeface="Calibri"/>
              </a:rPr>
              <a:t>qvl@google.com</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4"/>
          <p:cNvSpPr txBox="1"/>
          <p:nvPr/>
        </p:nvSpPr>
        <p:spPr>
          <a:xfrm>
            <a:off x="272716" y="128336"/>
            <a:ext cx="709061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Training Neural Networks</a:t>
            </a:r>
            <a:endParaRPr b="0" i="0" sz="1400" u="none" cap="none" strike="noStrike">
              <a:solidFill>
                <a:srgbClr val="000000"/>
              </a:solidFill>
              <a:latin typeface="Arial"/>
              <a:ea typeface="Arial"/>
              <a:cs typeface="Arial"/>
              <a:sym typeface="Arial"/>
            </a:endParaRPr>
          </a:p>
        </p:txBody>
      </p:sp>
      <p:sp>
        <p:nvSpPr>
          <p:cNvPr id="680" name="Google Shape;680;p54"/>
          <p:cNvSpPr txBox="1"/>
          <p:nvPr/>
        </p:nvSpPr>
        <p:spPr>
          <a:xfrm>
            <a:off x="577516" y="1122948"/>
            <a:ext cx="10684042" cy="4893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Forward propagation – from input to output (inference).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Error - compare output with label (desired output).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Back-propagation to adjust weights and biases to reduce error (Gradient Descent).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Learning = optimizing parameters (weights, biases, etc.) to find (local) minimum within multi-dimensional space.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Simulated annealing.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Absolute minimum is computationally difficult to find. Local minimum or saddle point is usually enough.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To find minimum we use SGD (Stochastic Gradient Descent) or mini-batch GD.</a:t>
            </a:r>
            <a:endParaRPr b="0" i="0" sz="1400" u="none" cap="none" strike="noStrike">
              <a:solidFill>
                <a:srgbClr val="000000"/>
              </a:solidFill>
              <a:latin typeface="Arial"/>
              <a:ea typeface="Arial"/>
              <a:cs typeface="Arial"/>
              <a:sym typeface="Arial"/>
            </a:endParaRPr>
          </a:p>
        </p:txBody>
      </p:sp>
      <p:pic>
        <p:nvPicPr>
          <p:cNvPr id="681" name="Google Shape;681;p54"/>
          <p:cNvPicPr preferRelativeResize="0"/>
          <p:nvPr/>
        </p:nvPicPr>
        <p:blipFill rotWithShape="1">
          <a:blip r:embed="rId3">
            <a:alphaModFix/>
          </a:blip>
          <a:srcRect b="0" l="0" r="0" t="0"/>
          <a:stretch/>
        </p:blipFill>
        <p:spPr>
          <a:xfrm>
            <a:off x="9320463" y="128336"/>
            <a:ext cx="2871537" cy="149578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5"/>
          <p:cNvSpPr txBox="1"/>
          <p:nvPr/>
        </p:nvSpPr>
        <p:spPr>
          <a:xfrm>
            <a:off x="272716" y="128336"/>
            <a:ext cx="709061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Training Neural Networks – slide 2</a:t>
            </a:r>
            <a:endParaRPr b="0" i="0" sz="1400" u="none" cap="none" strike="noStrike">
              <a:solidFill>
                <a:srgbClr val="000000"/>
              </a:solidFill>
              <a:latin typeface="Arial"/>
              <a:ea typeface="Arial"/>
              <a:cs typeface="Arial"/>
              <a:sym typeface="Arial"/>
            </a:endParaRPr>
          </a:p>
        </p:txBody>
      </p:sp>
      <p:sp>
        <p:nvSpPr>
          <p:cNvPr id="687" name="Google Shape;687;p55"/>
          <p:cNvSpPr txBox="1"/>
          <p:nvPr/>
        </p:nvSpPr>
        <p:spPr>
          <a:xfrm>
            <a:off x="577516" y="1122948"/>
            <a:ext cx="10684042" cy="37856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Hyper-parameters (number of layers, size of layers, etc.).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Learning rate.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Data sets: training set, dev. set, testing 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Overfitting – good results on training set, but not as good on testing 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Regularization methods, dropout, early stopping, etc.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6"/>
          <p:cNvSpPr txBox="1"/>
          <p:nvPr/>
        </p:nvSpPr>
        <p:spPr>
          <a:xfrm>
            <a:off x="272716" y="128336"/>
            <a:ext cx="709061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Training Neural Networks – slide 3</a:t>
            </a:r>
            <a:endParaRPr b="0" i="0" sz="1400" u="none" cap="none" strike="noStrike">
              <a:solidFill>
                <a:srgbClr val="000000"/>
              </a:solidFill>
              <a:latin typeface="Arial"/>
              <a:ea typeface="Arial"/>
              <a:cs typeface="Arial"/>
              <a:sym typeface="Arial"/>
            </a:endParaRPr>
          </a:p>
        </p:txBody>
      </p:sp>
      <p:sp>
        <p:nvSpPr>
          <p:cNvPr id="693" name="Google Shape;693;p56"/>
          <p:cNvSpPr txBox="1"/>
          <p:nvPr/>
        </p:nvSpPr>
        <p:spPr>
          <a:xfrm>
            <a:off x="465221" y="713111"/>
            <a:ext cx="9889014" cy="60016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Layer-to-layer – matrix multiplications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Tensor – multi-dimensional matrix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Most common frameworks/libraries:</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TensorFlow  (Google)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pyTorch (Facebook)</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Keras (on top of TF, etc.)</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sklearn ( Scikit-Learn )</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NLTK (Natural Language ToolKit)</a:t>
            </a:r>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Many others:</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Theano (end of life), Lasagne (on top of Theano), Caffe, DSSTNE, mxnet,   DL4J, CNTK (Cognitive Toolkit, Microsoft),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3">
            <a:alphaModFix/>
          </a:blip>
          <a:srcRect b="0" l="0" r="0" t="0"/>
          <a:stretch/>
        </p:blipFill>
        <p:spPr>
          <a:xfrm>
            <a:off x="9373" y="47813"/>
            <a:ext cx="3022025" cy="3022025"/>
          </a:xfrm>
          <a:prstGeom prst="rect">
            <a:avLst/>
          </a:prstGeom>
          <a:noFill/>
          <a:ln>
            <a:noFill/>
          </a:ln>
        </p:spPr>
      </p:pic>
      <p:sp>
        <p:nvSpPr>
          <p:cNvPr id="146" name="Google Shape;146;p17"/>
          <p:cNvSpPr txBox="1"/>
          <p:nvPr/>
        </p:nvSpPr>
        <p:spPr>
          <a:xfrm>
            <a:off x="423150" y="3069838"/>
            <a:ext cx="2552700"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Andrew Ng</a:t>
            </a:r>
            <a:endParaRPr b="0" i="0" sz="3200" u="none" cap="none" strike="noStrike">
              <a:solidFill>
                <a:schemeClr val="dk1"/>
              </a:solidFill>
              <a:latin typeface="Calibri"/>
              <a:ea typeface="Calibri"/>
              <a:cs typeface="Calibri"/>
              <a:sym typeface="Calibri"/>
            </a:endParaRPr>
          </a:p>
        </p:txBody>
      </p:sp>
      <p:sp>
        <p:nvSpPr>
          <p:cNvPr id="147" name="Google Shape;147;p17"/>
          <p:cNvSpPr txBox="1"/>
          <p:nvPr/>
        </p:nvSpPr>
        <p:spPr>
          <a:xfrm>
            <a:off x="9373" y="3783088"/>
            <a:ext cx="7687510" cy="2893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 co-founded and led Google Brain</a:t>
            </a:r>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was the chief scientist at </a:t>
            </a:r>
            <a:r>
              <a:rPr b="1" i="0" lang="en-US" sz="1800" u="none" cap="none" strike="noStrike">
                <a:solidFill>
                  <a:srgbClr val="0070C0"/>
                </a:solidFill>
                <a:latin typeface="Calibri"/>
                <a:ea typeface="Calibri"/>
                <a:cs typeface="Calibri"/>
                <a:sym typeface="Calibri"/>
              </a:rPr>
              <a:t>Baidu Research </a:t>
            </a:r>
            <a:r>
              <a:rPr b="0" i="0" lang="en-US" sz="1800" u="none" cap="none" strike="noStrike">
                <a:solidFill>
                  <a:schemeClr val="dk1"/>
                </a:solidFill>
                <a:latin typeface="Calibri"/>
                <a:ea typeface="Calibri"/>
                <a:cs typeface="Calibri"/>
                <a:sym typeface="Calibri"/>
              </a:rPr>
              <a:t>(~1,300 people)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for 3 years (2014-2017), resigned in March of 2017.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adjunct professor at Stanford University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co-founder and chairman of Coursera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4"/>
              </a:rPr>
              <a:t>https://en.wikipedia.org/wiki/Andrew_Ng</a:t>
            </a:r>
            <a:r>
              <a:rPr b="0" i="0"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5"/>
              </a:rPr>
              <a:t>https://www.coursera.org/learn/machine-learning</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Artificial Intelligence is the New Electricity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6"/>
              </a:rPr>
              <a:t>https://www.facebook.com/andrew.ng.96/videos/1268821713173733/</a:t>
            </a:r>
            <a:r>
              <a:rPr b="0" i="0" lang="en-US" sz="1800" u="none" cap="none" strike="noStrike">
                <a:solidFill>
                  <a:schemeClr val="dk1"/>
                </a:solidFill>
                <a:latin typeface="Calibri"/>
                <a:ea typeface="Calibri"/>
                <a:cs typeface="Calibri"/>
                <a:sym typeface="Calibri"/>
              </a:rPr>
              <a:t> </a:t>
            </a:r>
            <a:br>
              <a:rPr b="0" i="0" lang="en-US" sz="1800" u="none" cap="none" strike="noStrike">
                <a:solidFill>
                  <a:schemeClr val="dk1"/>
                </a:solidFill>
                <a:latin typeface="Calibri"/>
                <a:ea typeface="Calibri"/>
                <a:cs typeface="Calibri"/>
                <a:sym typeface="Calibri"/>
              </a:rPr>
            </a:br>
            <a:r>
              <a:rPr b="0" i="0" lang="en-US" sz="1800" u="none" cap="none" strike="noStrike">
                <a:solidFill>
                  <a:schemeClr val="dk1"/>
                </a:solidFill>
                <a:latin typeface="Calibri"/>
                <a:ea typeface="Calibri"/>
                <a:cs typeface="Calibri"/>
                <a:sym typeface="Calibri"/>
              </a:rPr>
              <a:t>  - </a:t>
            </a:r>
            <a:r>
              <a:rPr b="0" i="0" lang="en-US" sz="1800" u="sng" cap="none" strike="noStrike">
                <a:solidFill>
                  <a:schemeClr val="hlink"/>
                </a:solidFill>
                <a:latin typeface="Calibri"/>
                <a:ea typeface="Calibri"/>
                <a:cs typeface="Calibri"/>
                <a:sym typeface="Calibri"/>
                <a:hlinkClick r:id="rId7"/>
              </a:rPr>
              <a:t>https://www.youtube.com/watch?v=21EiKfQYZXc</a:t>
            </a: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48" name="Google Shape;148;p17"/>
          <p:cNvSpPr txBox="1"/>
          <p:nvPr/>
        </p:nvSpPr>
        <p:spPr>
          <a:xfrm>
            <a:off x="3654199" y="242154"/>
            <a:ext cx="7663800" cy="105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Calibri"/>
                <a:ea typeface="Calibri"/>
                <a:cs typeface="Calibri"/>
                <a:sym typeface="Calibri"/>
              </a:rPr>
              <a:t>“AI is the New Electricity”</a:t>
            </a:r>
            <a:endParaRPr b="0" i="0" sz="4800" u="none" cap="none" strike="noStrike">
              <a:solidFill>
                <a:srgbClr val="000000"/>
              </a:solidFill>
              <a:latin typeface="Arial"/>
              <a:ea typeface="Arial"/>
              <a:cs typeface="Arial"/>
              <a:sym typeface="Arial"/>
            </a:endParaRPr>
          </a:p>
        </p:txBody>
      </p:sp>
      <p:sp>
        <p:nvSpPr>
          <p:cNvPr id="149" name="Google Shape;149;p17"/>
          <p:cNvSpPr txBox="1"/>
          <p:nvPr/>
        </p:nvSpPr>
        <p:spPr>
          <a:xfrm>
            <a:off x="5951700" y="2339475"/>
            <a:ext cx="6240300" cy="352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Electricity came into our life ~120 years ago:</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 - lamps and motors</a:t>
            </a:r>
            <a:br>
              <a:rPr b="1" i="0" lang="en-US" sz="2400" u="none" cap="none" strike="noStrike">
                <a:solidFill>
                  <a:schemeClr val="dk1"/>
                </a:solidFill>
                <a:latin typeface="Calibri"/>
                <a:ea typeface="Calibri"/>
                <a:cs typeface="Calibri"/>
                <a:sym typeface="Calibri"/>
              </a:rPr>
            </a:br>
            <a:r>
              <a:rPr b="1" i="0" lang="en-US" sz="2400" u="none" cap="none" strike="noStrike">
                <a:solidFill>
                  <a:schemeClr val="dk1"/>
                </a:solidFill>
                <a:latin typeface="Calibri"/>
                <a:ea typeface="Calibri"/>
                <a:cs typeface="Calibri"/>
                <a:sym typeface="Calibri"/>
              </a:rPr>
              <a:t> - telegraph, telephone, radio, TV, Internet</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 - computers, IT, Machine Learning, AI</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Calibri"/>
                <a:ea typeface="Calibri"/>
                <a:cs typeface="Calibri"/>
                <a:sym typeface="Calibri"/>
              </a:rPr>
              <a:t> - finance, trading</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 - science, education, medical diagnostics</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 - automation, robotics,</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 - etc. etc.</a:t>
            </a:r>
            <a:endParaRPr b="1" i="0" sz="2400" u="none" cap="none" strike="noStrike">
              <a:solidFill>
                <a:schemeClr val="dk1"/>
              </a:solidFill>
              <a:latin typeface="Calibri"/>
              <a:ea typeface="Calibri"/>
              <a:cs typeface="Calibri"/>
              <a:sym typeface="Calibri"/>
            </a:endParaRPr>
          </a:p>
        </p:txBody>
      </p:sp>
      <p:sp>
        <p:nvSpPr>
          <p:cNvPr id="150" name="Google Shape;150;p17"/>
          <p:cNvSpPr txBox="1"/>
          <p:nvPr/>
        </p:nvSpPr>
        <p:spPr>
          <a:xfrm>
            <a:off x="4899800" y="1189725"/>
            <a:ext cx="7120800" cy="86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AI like electricity will also change our lives in many ways which is difficult to predict.</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nvSpPr>
        <p:spPr>
          <a:xfrm>
            <a:off x="0" y="166451"/>
            <a:ext cx="7663800" cy="105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4800" u="none" cap="none" strike="noStrike">
                <a:solidFill>
                  <a:schemeClr val="dk1"/>
                </a:solidFill>
                <a:latin typeface="Calibri"/>
                <a:ea typeface="Calibri"/>
                <a:cs typeface="Calibri"/>
                <a:sym typeface="Calibri"/>
              </a:rPr>
              <a:t>“AI is Life Extinction Event ?”</a:t>
            </a:r>
            <a:endParaRPr b="0" i="0" sz="4800" u="none" cap="none" strike="noStrike">
              <a:solidFill>
                <a:srgbClr val="000000"/>
              </a:solidFill>
              <a:latin typeface="Arial"/>
              <a:ea typeface="Arial"/>
              <a:cs typeface="Arial"/>
              <a:sym typeface="Arial"/>
            </a:endParaRPr>
          </a:p>
        </p:txBody>
      </p:sp>
      <p:pic>
        <p:nvPicPr>
          <p:cNvPr id="156" name="Google Shape;156;p18"/>
          <p:cNvPicPr preferRelativeResize="0"/>
          <p:nvPr/>
        </p:nvPicPr>
        <p:blipFill rotWithShape="1">
          <a:blip r:embed="rId3">
            <a:alphaModFix/>
          </a:blip>
          <a:srcRect b="0" l="0" r="0" t="0"/>
          <a:stretch/>
        </p:blipFill>
        <p:spPr>
          <a:xfrm>
            <a:off x="328482" y="1217651"/>
            <a:ext cx="4708955" cy="3139303"/>
          </a:xfrm>
          <a:prstGeom prst="rect">
            <a:avLst/>
          </a:prstGeom>
          <a:noFill/>
          <a:ln>
            <a:noFill/>
          </a:ln>
        </p:spPr>
      </p:pic>
      <p:sp>
        <p:nvSpPr>
          <p:cNvPr id="157" name="Google Shape;157;p18"/>
          <p:cNvSpPr txBox="1"/>
          <p:nvPr/>
        </p:nvSpPr>
        <p:spPr>
          <a:xfrm>
            <a:off x="7019465" y="2105122"/>
            <a:ext cx="4397700" cy="105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4800" u="none" cap="none" strike="noStrike">
                <a:solidFill>
                  <a:schemeClr val="dk1"/>
                </a:solidFill>
                <a:latin typeface="Calibri"/>
                <a:ea typeface="Calibri"/>
                <a:cs typeface="Calibri"/>
                <a:sym typeface="Calibri"/>
              </a:rPr>
              <a:t>“AI - Tsunami ?”</a:t>
            </a:r>
            <a:endParaRPr b="0" i="0" sz="4800" u="none" cap="none" strike="noStrike">
              <a:solidFill>
                <a:srgbClr val="000000"/>
              </a:solidFill>
              <a:latin typeface="Arial"/>
              <a:ea typeface="Arial"/>
              <a:cs typeface="Arial"/>
              <a:sym typeface="Arial"/>
            </a:endParaRPr>
          </a:p>
        </p:txBody>
      </p:sp>
      <p:pic>
        <p:nvPicPr>
          <p:cNvPr id="158" name="Google Shape;158;p18"/>
          <p:cNvPicPr preferRelativeResize="0"/>
          <p:nvPr/>
        </p:nvPicPr>
        <p:blipFill rotWithShape="1">
          <a:blip r:embed="rId4">
            <a:alphaModFix/>
          </a:blip>
          <a:srcRect b="0" l="0" r="0" t="0"/>
          <a:stretch/>
        </p:blipFill>
        <p:spPr>
          <a:xfrm>
            <a:off x="6730865" y="3248191"/>
            <a:ext cx="4974900" cy="32336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nvSpPr>
        <p:spPr>
          <a:xfrm>
            <a:off x="95000" y="0"/>
            <a:ext cx="3218100" cy="106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AI Growth Predictions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(Forbes, 2018)</a:t>
            </a:r>
            <a:endParaRPr b="0" i="0" sz="2400" u="none" cap="none" strike="noStrike">
              <a:solidFill>
                <a:srgbClr val="000000"/>
              </a:solidFill>
              <a:latin typeface="Arial"/>
              <a:ea typeface="Arial"/>
              <a:cs typeface="Arial"/>
              <a:sym typeface="Arial"/>
            </a:endParaRPr>
          </a:p>
        </p:txBody>
      </p:sp>
      <p:pic>
        <p:nvPicPr>
          <p:cNvPr id="165" name="Google Shape;165;p19"/>
          <p:cNvPicPr preferRelativeResize="0"/>
          <p:nvPr/>
        </p:nvPicPr>
        <p:blipFill rotWithShape="1">
          <a:blip r:embed="rId3">
            <a:alphaModFix/>
          </a:blip>
          <a:srcRect b="0" l="0" r="0" t="0"/>
          <a:stretch/>
        </p:blipFill>
        <p:spPr>
          <a:xfrm>
            <a:off x="3636075" y="547551"/>
            <a:ext cx="8273625" cy="5692100"/>
          </a:xfrm>
          <a:prstGeom prst="rect">
            <a:avLst/>
          </a:prstGeom>
          <a:noFill/>
          <a:ln>
            <a:noFill/>
          </a:ln>
        </p:spPr>
      </p:pic>
      <p:cxnSp>
        <p:nvCxnSpPr>
          <p:cNvPr id="166" name="Google Shape;166;p19"/>
          <p:cNvCxnSpPr/>
          <p:nvPr/>
        </p:nvCxnSpPr>
        <p:spPr>
          <a:xfrm flipH="1" rot="10800000">
            <a:off x="6120475" y="6239650"/>
            <a:ext cx="132900" cy="550800"/>
          </a:xfrm>
          <a:prstGeom prst="straightConnector1">
            <a:avLst/>
          </a:prstGeom>
          <a:noFill/>
          <a:ln cap="flat" cmpd="sng" w="76200">
            <a:solidFill>
              <a:srgbClr val="FF0000"/>
            </a:solidFill>
            <a:prstDash val="solid"/>
            <a:round/>
            <a:headEnd len="sm" w="sm" type="none"/>
            <a:tailEnd len="med" w="med" type="triangle"/>
          </a:ln>
          <a:effectLst>
            <a:outerShdw blurRad="57150" rotWithShape="0" algn="bl" dir="5400000" dist="19050">
              <a:srgbClr val="000000">
                <a:alpha val="49803"/>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nvSpPr>
        <p:spPr>
          <a:xfrm>
            <a:off x="1478238" y="1933023"/>
            <a:ext cx="9341873" cy="434675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predictions (news and trends, investments, elections, sport &amp; weather, etc.)</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detection (fraud, crime, terrorism, climate change, etc.)</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self-driving cars (planes, boats, drones, construction/rescue machines, etc.)</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robots (at home &amp; at work), </a:t>
            </a:r>
            <a:r>
              <a:rPr b="0" i="0" lang="en-US" sz="2000" u="none" cap="none" strike="noStrike">
                <a:solidFill>
                  <a:schemeClr val="dk1"/>
                </a:solidFill>
                <a:latin typeface="Arial"/>
                <a:ea typeface="Arial"/>
                <a:cs typeface="Arial"/>
                <a:sym typeface="Arial"/>
              </a:rPr>
              <a:t>manufacturing robots</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universal language translator, language understanding, concepts learning</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music &amp;  literature composition, games and math.</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medical diagnostics (using genomic, phenotypic, social, etc. data), surgery</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intelligent secretary/helper, process management, t</a:t>
            </a:r>
            <a:r>
              <a:rPr b="0" i="0" lang="en-US" sz="2000" u="none" cap="none" strike="noStrike">
                <a:solidFill>
                  <a:schemeClr val="dk1"/>
                </a:solidFill>
                <a:latin typeface="Arial"/>
                <a:ea typeface="Arial"/>
                <a:cs typeface="Arial"/>
                <a:sym typeface="Arial"/>
              </a:rPr>
              <a:t>raffic management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agriculture (pooling weeds, watering, etc.)</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toys, military</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combining AI with Virtual Reality and 3D printing</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effective interface with human brain, greatly expand their cognitive,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memory and sensory capabilities, uploading mind into computer</a:t>
            </a:r>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etc. etc. etc.</a:t>
            </a:r>
            <a:endParaRPr b="0" i="0" sz="2000" u="none" cap="none" strike="noStrike">
              <a:solidFill>
                <a:srgbClr val="000000"/>
              </a:solidFill>
              <a:latin typeface="Arial"/>
              <a:ea typeface="Arial"/>
              <a:cs typeface="Arial"/>
              <a:sym typeface="Arial"/>
            </a:endParaRPr>
          </a:p>
        </p:txBody>
      </p:sp>
      <p:sp>
        <p:nvSpPr>
          <p:cNvPr id="173" name="Google Shape;173;p20"/>
          <p:cNvSpPr txBox="1"/>
          <p:nvPr/>
        </p:nvSpPr>
        <p:spPr>
          <a:xfrm>
            <a:off x="106350" y="22949"/>
            <a:ext cx="12085650" cy="200755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3600" u="none" cap="none" strike="noStrike">
                <a:solidFill>
                  <a:srgbClr val="000000"/>
                </a:solidFill>
                <a:latin typeface="Arial"/>
                <a:ea typeface="Arial"/>
                <a:cs typeface="Arial"/>
                <a:sym typeface="Arial"/>
              </a:rPr>
              <a:t>Where and How ML &amp; AI are used ?</a:t>
            </a:r>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ML = Machine Learning</a:t>
            </a:r>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AI = Artificial Intelligence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nvSpPr>
        <p:spPr>
          <a:xfrm>
            <a:off x="2925000" y="135669"/>
            <a:ext cx="9208686" cy="159687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Arial"/>
                <a:ea typeface="Arial"/>
                <a:cs typeface="Arial"/>
                <a:sym typeface="Arial"/>
              </a:rPr>
              <a:t>Ray Kurzweil, chief engineer for Google and famous futurist stated that </a:t>
            </a:r>
            <a:r>
              <a:rPr b="0" i="1" lang="en-US" sz="2400" u="none" cap="none" strike="noStrike">
                <a:solidFill>
                  <a:srgbClr val="0070C0"/>
                </a:solidFill>
                <a:latin typeface="Arial"/>
                <a:ea typeface="Arial"/>
                <a:cs typeface="Arial"/>
                <a:sym typeface="Arial"/>
              </a:rPr>
              <a:t>"... ultimately, AI will benefit us in the same way that previous technologies have. ... My view is not that AI is going to displace us, ... (but) ...  It’s going to enhance us. It does already.”</a:t>
            </a:r>
            <a:endParaRPr b="0" i="1" sz="2400" u="none" cap="none" strike="noStrike">
              <a:solidFill>
                <a:srgbClr val="0070C0"/>
              </a:solidFill>
              <a:latin typeface="Arial"/>
              <a:ea typeface="Arial"/>
              <a:cs typeface="Arial"/>
              <a:sym typeface="Arial"/>
            </a:endParaRPr>
          </a:p>
        </p:txBody>
      </p:sp>
      <p:pic>
        <p:nvPicPr>
          <p:cNvPr id="179" name="Google Shape;179;p21"/>
          <p:cNvPicPr preferRelativeResize="0"/>
          <p:nvPr/>
        </p:nvPicPr>
        <p:blipFill rotWithShape="1">
          <a:blip r:embed="rId3">
            <a:alphaModFix/>
          </a:blip>
          <a:srcRect b="0" l="0" r="0" t="0"/>
          <a:stretch/>
        </p:blipFill>
        <p:spPr>
          <a:xfrm>
            <a:off x="0" y="0"/>
            <a:ext cx="2838450" cy="2838450"/>
          </a:xfrm>
          <a:prstGeom prst="rect">
            <a:avLst/>
          </a:prstGeom>
          <a:noFill/>
          <a:ln>
            <a:noFill/>
          </a:ln>
        </p:spPr>
      </p:pic>
      <p:sp>
        <p:nvSpPr>
          <p:cNvPr id="180" name="Google Shape;180;p21"/>
          <p:cNvSpPr txBox="1"/>
          <p:nvPr/>
        </p:nvSpPr>
        <p:spPr>
          <a:xfrm>
            <a:off x="161742" y="3602317"/>
            <a:ext cx="6760563" cy="28186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Arial"/>
                <a:ea typeface="Arial"/>
                <a:cs typeface="Arial"/>
                <a:sym typeface="Arial"/>
              </a:rPr>
              <a:t>Millions of jobs will be "outsourced" to AI. </a:t>
            </a:r>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Arial"/>
                <a:ea typeface="Arial"/>
                <a:cs typeface="Arial"/>
                <a:sym typeface="Arial"/>
              </a:rPr>
              <a:t>Also you will see new jobs, like "Chief AI Officer", AI departments. </a:t>
            </a:r>
            <a:endParaRPr/>
          </a:p>
          <a:p>
            <a:pPr indent="0" lvl="0" marL="0" marR="0" rtl="0" algn="l">
              <a:lnSpc>
                <a:spcPct val="100000"/>
              </a:lnSpc>
              <a:spcBef>
                <a:spcPts val="0"/>
              </a:spcBef>
              <a:spcAft>
                <a:spcPts val="0"/>
              </a:spcAft>
              <a:buClr>
                <a:schemeClr val="dk1"/>
              </a:buClr>
              <a:buSzPts val="1100"/>
              <a:buFont typeface="Arial"/>
              <a:buNone/>
            </a:pPr>
            <a:r>
              <a:t/>
            </a:r>
            <a:endParaRPr b="0" i="0" sz="2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2400" u="none" cap="none" strike="noStrike">
                <a:solidFill>
                  <a:schemeClr val="dk1"/>
                </a:solidFill>
                <a:latin typeface="Arial"/>
                <a:ea typeface="Arial"/>
                <a:cs typeface="Arial"/>
                <a:sym typeface="Arial"/>
              </a:rPr>
              <a:t>We already see big shortage in AI specialists. Top AI talent is paid millions of $$.</a:t>
            </a:r>
            <a:endParaRPr b="0" i="0" sz="2400" u="none" cap="none" strike="noStrike">
              <a:solidFill>
                <a:schemeClr val="dk1"/>
              </a:solidFill>
              <a:latin typeface="Arial"/>
              <a:ea typeface="Arial"/>
              <a:cs typeface="Arial"/>
              <a:sym typeface="Arial"/>
            </a:endParaRPr>
          </a:p>
        </p:txBody>
      </p:sp>
      <p:pic>
        <p:nvPicPr>
          <p:cNvPr id="181" name="Google Shape;181;p21"/>
          <p:cNvPicPr preferRelativeResize="0"/>
          <p:nvPr/>
        </p:nvPicPr>
        <p:blipFill rotWithShape="1">
          <a:blip r:embed="rId4">
            <a:alphaModFix/>
          </a:blip>
          <a:srcRect b="0" l="0" r="0" t="0"/>
          <a:stretch/>
        </p:blipFill>
        <p:spPr>
          <a:xfrm>
            <a:off x="7402269" y="3138394"/>
            <a:ext cx="1676341" cy="3717341"/>
          </a:xfrm>
          <a:prstGeom prst="rect">
            <a:avLst/>
          </a:prstGeom>
          <a:noFill/>
          <a:ln>
            <a:noFill/>
          </a:ln>
        </p:spPr>
      </p:pic>
      <p:pic>
        <p:nvPicPr>
          <p:cNvPr id="182" name="Google Shape;182;p21"/>
          <p:cNvPicPr preferRelativeResize="0"/>
          <p:nvPr/>
        </p:nvPicPr>
        <p:blipFill rotWithShape="1">
          <a:blip r:embed="rId5">
            <a:alphaModFix/>
          </a:blip>
          <a:srcRect b="0" l="0" r="0" t="0"/>
          <a:stretch/>
        </p:blipFill>
        <p:spPr>
          <a:xfrm>
            <a:off x="9558574" y="3138394"/>
            <a:ext cx="2628900" cy="3746500"/>
          </a:xfrm>
          <a:prstGeom prst="rect">
            <a:avLst/>
          </a:prstGeom>
          <a:noFill/>
          <a:ln>
            <a:noFill/>
          </a:ln>
        </p:spPr>
      </p:pic>
      <p:sp>
        <p:nvSpPr>
          <p:cNvPr id="183" name="Google Shape;183;p21"/>
          <p:cNvSpPr txBox="1"/>
          <p:nvPr/>
        </p:nvSpPr>
        <p:spPr>
          <a:xfrm>
            <a:off x="7308140" y="1969350"/>
            <a:ext cx="4854682" cy="989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000" u="none" cap="none" strike="noStrike">
                <a:solidFill>
                  <a:srgbClr val="0070C0"/>
                </a:solidFill>
                <a:latin typeface="Arial"/>
                <a:ea typeface="Arial"/>
                <a:cs typeface="Arial"/>
                <a:sym typeface="Arial"/>
              </a:rPr>
              <a:t>You need to get into AI asap to be able to surf the new wave, or this wave will drown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